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6" r:id="rId4"/>
    <p:sldId id="257" r:id="rId5"/>
    <p:sldId id="258" r:id="rId6"/>
    <p:sldId id="260" r:id="rId7"/>
    <p:sldId id="267" r:id="rId8"/>
    <p:sldId id="259" r:id="rId9"/>
    <p:sldId id="268" r:id="rId10"/>
    <p:sldId id="270" r:id="rId11"/>
    <p:sldId id="261" r:id="rId12"/>
    <p:sldId id="263" r:id="rId13"/>
    <p:sldId id="264" r:id="rId14"/>
    <p:sldId id="265" r:id="rId15"/>
    <p:sldId id="271" r:id="rId16"/>
    <p:sldId id="269"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5E4898-6D73-4667-A8E9-743E942629BA}"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46476-BB13-4272-95CF-BBFFDD1C99FC}" type="slidenum">
              <a:rPr lang="en-US" smtClean="0"/>
              <a:t>‹#›</a:t>
            </a:fld>
            <a:endParaRPr lang="en-US"/>
          </a:p>
        </p:txBody>
      </p:sp>
    </p:spTree>
    <p:extLst>
      <p:ext uri="{BB962C8B-B14F-4D97-AF65-F5344CB8AC3E}">
        <p14:creationId xmlns:p14="http://schemas.microsoft.com/office/powerpoint/2010/main" val="85066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5E4898-6D73-4667-A8E9-743E942629BA}"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46476-BB13-4272-95CF-BBFFDD1C99FC}" type="slidenum">
              <a:rPr lang="en-US" smtClean="0"/>
              <a:t>‹#›</a:t>
            </a:fld>
            <a:endParaRPr lang="en-US"/>
          </a:p>
        </p:txBody>
      </p:sp>
    </p:spTree>
    <p:extLst>
      <p:ext uri="{BB962C8B-B14F-4D97-AF65-F5344CB8AC3E}">
        <p14:creationId xmlns:p14="http://schemas.microsoft.com/office/powerpoint/2010/main" val="123855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5E4898-6D73-4667-A8E9-743E942629BA}"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46476-BB13-4272-95CF-BBFFDD1C99FC}" type="slidenum">
              <a:rPr lang="en-US" smtClean="0"/>
              <a:t>‹#›</a:t>
            </a:fld>
            <a:endParaRPr lang="en-US"/>
          </a:p>
        </p:txBody>
      </p:sp>
    </p:spTree>
    <p:extLst>
      <p:ext uri="{BB962C8B-B14F-4D97-AF65-F5344CB8AC3E}">
        <p14:creationId xmlns:p14="http://schemas.microsoft.com/office/powerpoint/2010/main" val="79172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5E4898-6D73-4667-A8E9-743E942629BA}"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46476-BB13-4272-95CF-BBFFDD1C99FC}" type="slidenum">
              <a:rPr lang="en-US" smtClean="0"/>
              <a:t>‹#›</a:t>
            </a:fld>
            <a:endParaRPr lang="en-US"/>
          </a:p>
        </p:txBody>
      </p:sp>
    </p:spTree>
    <p:extLst>
      <p:ext uri="{BB962C8B-B14F-4D97-AF65-F5344CB8AC3E}">
        <p14:creationId xmlns:p14="http://schemas.microsoft.com/office/powerpoint/2010/main" val="2827132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5E4898-6D73-4667-A8E9-743E942629BA}" type="datetimeFigureOut">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46476-BB13-4272-95CF-BBFFDD1C99FC}" type="slidenum">
              <a:rPr lang="en-US" smtClean="0"/>
              <a:t>‹#›</a:t>
            </a:fld>
            <a:endParaRPr lang="en-US"/>
          </a:p>
        </p:txBody>
      </p:sp>
    </p:spTree>
    <p:extLst>
      <p:ext uri="{BB962C8B-B14F-4D97-AF65-F5344CB8AC3E}">
        <p14:creationId xmlns:p14="http://schemas.microsoft.com/office/powerpoint/2010/main" val="184633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5E4898-6D73-4667-A8E9-743E942629BA}"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46476-BB13-4272-95CF-BBFFDD1C99FC}" type="slidenum">
              <a:rPr lang="en-US" smtClean="0"/>
              <a:t>‹#›</a:t>
            </a:fld>
            <a:endParaRPr lang="en-US"/>
          </a:p>
        </p:txBody>
      </p:sp>
    </p:spTree>
    <p:extLst>
      <p:ext uri="{BB962C8B-B14F-4D97-AF65-F5344CB8AC3E}">
        <p14:creationId xmlns:p14="http://schemas.microsoft.com/office/powerpoint/2010/main" val="101116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E4898-6D73-4667-A8E9-743E942629BA}" type="datetimeFigureOut">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046476-BB13-4272-95CF-BBFFDD1C99FC}" type="slidenum">
              <a:rPr lang="en-US" smtClean="0"/>
              <a:t>‹#›</a:t>
            </a:fld>
            <a:endParaRPr lang="en-US"/>
          </a:p>
        </p:txBody>
      </p:sp>
    </p:spTree>
    <p:extLst>
      <p:ext uri="{BB962C8B-B14F-4D97-AF65-F5344CB8AC3E}">
        <p14:creationId xmlns:p14="http://schemas.microsoft.com/office/powerpoint/2010/main" val="186716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5E4898-6D73-4667-A8E9-743E942629BA}" type="datetimeFigureOut">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046476-BB13-4272-95CF-BBFFDD1C99FC}" type="slidenum">
              <a:rPr lang="en-US" smtClean="0"/>
              <a:t>‹#›</a:t>
            </a:fld>
            <a:endParaRPr lang="en-US"/>
          </a:p>
        </p:txBody>
      </p:sp>
    </p:spTree>
    <p:extLst>
      <p:ext uri="{BB962C8B-B14F-4D97-AF65-F5344CB8AC3E}">
        <p14:creationId xmlns:p14="http://schemas.microsoft.com/office/powerpoint/2010/main" val="3787622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E4898-6D73-4667-A8E9-743E942629BA}" type="datetimeFigureOut">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046476-BB13-4272-95CF-BBFFDD1C99FC}" type="slidenum">
              <a:rPr lang="en-US" smtClean="0"/>
              <a:t>‹#›</a:t>
            </a:fld>
            <a:endParaRPr lang="en-US"/>
          </a:p>
        </p:txBody>
      </p:sp>
    </p:spTree>
    <p:extLst>
      <p:ext uri="{BB962C8B-B14F-4D97-AF65-F5344CB8AC3E}">
        <p14:creationId xmlns:p14="http://schemas.microsoft.com/office/powerpoint/2010/main" val="70163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5E4898-6D73-4667-A8E9-743E942629BA}"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46476-BB13-4272-95CF-BBFFDD1C99FC}" type="slidenum">
              <a:rPr lang="en-US" smtClean="0"/>
              <a:t>‹#›</a:t>
            </a:fld>
            <a:endParaRPr lang="en-US"/>
          </a:p>
        </p:txBody>
      </p:sp>
    </p:spTree>
    <p:extLst>
      <p:ext uri="{BB962C8B-B14F-4D97-AF65-F5344CB8AC3E}">
        <p14:creationId xmlns:p14="http://schemas.microsoft.com/office/powerpoint/2010/main" val="3047588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5E4898-6D73-4667-A8E9-743E942629BA}" type="datetimeFigureOut">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46476-BB13-4272-95CF-BBFFDD1C99FC}" type="slidenum">
              <a:rPr lang="en-US" smtClean="0"/>
              <a:t>‹#›</a:t>
            </a:fld>
            <a:endParaRPr lang="en-US"/>
          </a:p>
        </p:txBody>
      </p:sp>
    </p:spTree>
    <p:extLst>
      <p:ext uri="{BB962C8B-B14F-4D97-AF65-F5344CB8AC3E}">
        <p14:creationId xmlns:p14="http://schemas.microsoft.com/office/powerpoint/2010/main" val="120868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E4898-6D73-4667-A8E9-743E942629BA}" type="datetimeFigureOut">
              <a:rPr lang="en-US" smtClean="0"/>
              <a:t>11/29/2021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46476-BB13-4272-95CF-BBFFDD1C99FC}" type="slidenum">
              <a:rPr lang="en-US" smtClean="0"/>
              <a:t>‹#›</a:t>
            </a:fld>
            <a:endParaRPr lang="en-US"/>
          </a:p>
        </p:txBody>
      </p:sp>
    </p:spTree>
    <p:extLst>
      <p:ext uri="{BB962C8B-B14F-4D97-AF65-F5344CB8AC3E}">
        <p14:creationId xmlns:p14="http://schemas.microsoft.com/office/powerpoint/2010/main" val="3597765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uyển chọn 20 Hình nền Powerpoint 3D đẹp nhất 2019 không thể bỏ q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0"/>
            <a:ext cx="12134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2"/>
          <p:cNvSpPr txBox="1">
            <a:spLocks noChangeArrowheads="1"/>
          </p:cNvSpPr>
          <p:nvPr/>
        </p:nvSpPr>
        <p:spPr bwMode="auto">
          <a:xfrm>
            <a:off x="3739356" y="1048565"/>
            <a:ext cx="4953000" cy="1569660"/>
          </a:xfrm>
          <a:prstGeom prst="rect">
            <a:avLst/>
          </a:prstGeom>
          <a:noFill/>
          <a:ln>
            <a:noFill/>
          </a:ln>
          <a:effectLst/>
        </p:spPr>
        <p:txBody>
          <a:bodyPr>
            <a:spAutoFit/>
          </a:bodyPr>
          <a:lstStyle/>
          <a:p>
            <a:pPr algn="ctr" eaLnBrk="1" hangingPunct="1">
              <a:spcBef>
                <a:spcPts val="0"/>
              </a:spcBef>
              <a:defRPr/>
            </a:pPr>
            <a:r>
              <a:rPr lang="en-US" sz="2400" b="1" dirty="0">
                <a:latin typeface="Times New Roman" panose="02020603050405020304" pitchFamily="18" charset="0"/>
                <a:cs typeface="Times New Roman" panose="02020603050405020304" pitchFamily="18" charset="0"/>
              </a:rPr>
              <a:t>ỦY BAN NHÂN DÂN QUẬN 12</a:t>
            </a:r>
          </a:p>
          <a:p>
            <a:pPr algn="ctr" eaLnBrk="1" hangingPunct="1">
              <a:spcBef>
                <a:spcPts val="0"/>
              </a:spcBef>
              <a:defRPr/>
            </a:pPr>
            <a:r>
              <a:rPr lang="en-US" sz="2400" b="1" dirty="0">
                <a:latin typeface="Times New Roman" panose="02020603050405020304" pitchFamily="18" charset="0"/>
                <a:cs typeface="Times New Roman" panose="02020603050405020304" pitchFamily="18" charset="0"/>
              </a:rPr>
              <a:t>TRƯỜNG TRUNG HỌC </a:t>
            </a:r>
            <a:r>
              <a:rPr lang="en-US" sz="2400" b="1">
                <a:latin typeface="Times New Roman" panose="02020603050405020304" pitchFamily="18" charset="0"/>
                <a:cs typeface="Times New Roman" panose="02020603050405020304" pitchFamily="18" charset="0"/>
              </a:rPr>
              <a:t>CƠ SỞ</a:t>
            </a:r>
          </a:p>
          <a:p>
            <a:pPr algn="ctr" eaLnBrk="1" hangingPunct="1">
              <a:spcBef>
                <a:spcPts val="0"/>
              </a:spcBef>
              <a:defRPr/>
            </a:pPr>
            <a:r>
              <a:rPr lang="en-US" sz="2400" b="1">
                <a:latin typeface="Times New Roman" panose="02020603050405020304" pitchFamily="18" charset="0"/>
                <a:cs typeface="Times New Roman" panose="02020603050405020304" pitchFamily="18" charset="0"/>
              </a:rPr>
              <a:t>NGUYỄN VĨNH NGHIÊP</a:t>
            </a:r>
            <a:endParaRPr lang="en-US" sz="2400" b="1" dirty="0">
              <a:latin typeface="Times New Roman" panose="02020603050405020304" pitchFamily="18" charset="0"/>
              <a:cs typeface="Times New Roman" panose="02020603050405020304" pitchFamily="18" charset="0"/>
            </a:endParaRPr>
          </a:p>
          <a:p>
            <a:pPr algn="ctr" eaLnBrk="1" hangingPunct="1">
              <a:spcBef>
                <a:spcPts val="0"/>
              </a:spcBef>
              <a:defRPr/>
            </a:pPr>
            <a:endParaRPr lang="en-US" sz="2400" b="1" u="sng" dirty="0">
              <a:latin typeface="+mj-lt"/>
            </a:endParaRPr>
          </a:p>
        </p:txBody>
      </p:sp>
      <p:cxnSp>
        <p:nvCxnSpPr>
          <p:cNvPr id="6" name="Straight Connector 5"/>
          <p:cNvCxnSpPr>
            <a:cxnSpLocks noChangeShapeType="1"/>
          </p:cNvCxnSpPr>
          <p:nvPr/>
        </p:nvCxnSpPr>
        <p:spPr bwMode="auto">
          <a:xfrm>
            <a:off x="5426074" y="2238103"/>
            <a:ext cx="15795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 name="TextBox 6"/>
          <p:cNvSpPr txBox="1">
            <a:spLocks noChangeArrowheads="1"/>
          </p:cNvSpPr>
          <p:nvPr/>
        </p:nvSpPr>
        <p:spPr bwMode="auto">
          <a:xfrm>
            <a:off x="3022397" y="3355295"/>
            <a:ext cx="664899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b="1" dirty="0">
                <a:solidFill>
                  <a:srgbClr val="FF0000"/>
                </a:solidFill>
                <a:latin typeface="Times New Roman" panose="02020603050405020304" pitchFamily="18" charset="0"/>
                <a:cs typeface="Times New Roman" panose="02020603050405020304" pitchFamily="18" charset="0"/>
              </a:rPr>
              <a:t>DẠY HỌC TRỰC TUYẾN</a:t>
            </a:r>
          </a:p>
          <a:p>
            <a:pPr algn="ctr"/>
            <a:r>
              <a:rPr lang="en-US" altLang="en-US" sz="3200" b="1" i="1" dirty="0">
                <a:solidFill>
                  <a:srgbClr val="002060"/>
                </a:solidFill>
                <a:latin typeface="Times New Roman" panose="02020603050405020304" pitchFamily="18" charset="0"/>
                <a:cs typeface="Times New Roman" panose="02020603050405020304" pitchFamily="18" charset="0"/>
              </a:rPr>
              <a:t>Ngữ văn 9</a:t>
            </a:r>
          </a:p>
        </p:txBody>
      </p:sp>
    </p:spTree>
    <p:extLst>
      <p:ext uri="{BB962C8B-B14F-4D97-AF65-F5344CB8AC3E}">
        <p14:creationId xmlns:p14="http://schemas.microsoft.com/office/powerpoint/2010/main" val="55654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005" y="219844"/>
            <a:ext cx="6751320" cy="745218"/>
          </a:xfrm>
        </p:spPr>
        <p:txBody>
          <a:bodyPr/>
          <a:lstStyle/>
          <a:p>
            <a:r>
              <a:rPr lang="en-US" b="1" dirty="0">
                <a:solidFill>
                  <a:srgbClr val="FF0000"/>
                </a:solidFill>
                <a:latin typeface="Times New Roman" panose="02020603050405020304" pitchFamily="18" charset="0"/>
                <a:cs typeface="Times New Roman" panose="02020603050405020304" pitchFamily="18" charset="0"/>
              </a:rPr>
              <a:t>HS thực hiện phiếu học tập</a:t>
            </a:r>
          </a:p>
        </p:txBody>
      </p:sp>
      <p:graphicFrame>
        <p:nvGraphicFramePr>
          <p:cNvPr id="4" name="Table 3"/>
          <p:cNvGraphicFramePr>
            <a:graphicFrameLocks noGrp="1"/>
          </p:cNvGraphicFramePr>
          <p:nvPr>
            <p:extLst>
              <p:ext uri="{D42A27DB-BD31-4B8C-83A1-F6EECF244321}">
                <p14:modId xmlns:p14="http://schemas.microsoft.com/office/powerpoint/2010/main" val="787212959"/>
              </p:ext>
            </p:extLst>
          </p:nvPr>
        </p:nvGraphicFramePr>
        <p:xfrm>
          <a:off x="587829" y="1017313"/>
          <a:ext cx="11103430" cy="5698635"/>
        </p:xfrm>
        <a:graphic>
          <a:graphicData uri="http://schemas.openxmlformats.org/drawingml/2006/table">
            <a:tbl>
              <a:tblPr firstRow="1" firstCol="1" bandRow="1">
                <a:tableStyleId>{22838BEF-8BB2-4498-84A7-C5851F593DF1}</a:tableStyleId>
              </a:tblPr>
              <a:tblGrid>
                <a:gridCol w="495691">
                  <a:extLst>
                    <a:ext uri="{9D8B030D-6E8A-4147-A177-3AD203B41FA5}">
                      <a16:colId xmlns:a16="http://schemas.microsoft.com/office/drawing/2014/main" val="4102396169"/>
                    </a:ext>
                  </a:extLst>
                </a:gridCol>
                <a:gridCol w="991377">
                  <a:extLst>
                    <a:ext uri="{9D8B030D-6E8A-4147-A177-3AD203B41FA5}">
                      <a16:colId xmlns:a16="http://schemas.microsoft.com/office/drawing/2014/main" val="2028719087"/>
                    </a:ext>
                  </a:extLst>
                </a:gridCol>
                <a:gridCol w="3441846">
                  <a:extLst>
                    <a:ext uri="{9D8B030D-6E8A-4147-A177-3AD203B41FA5}">
                      <a16:colId xmlns:a16="http://schemas.microsoft.com/office/drawing/2014/main" val="1860587467"/>
                    </a:ext>
                  </a:extLst>
                </a:gridCol>
                <a:gridCol w="3175608">
                  <a:extLst>
                    <a:ext uri="{9D8B030D-6E8A-4147-A177-3AD203B41FA5}">
                      <a16:colId xmlns:a16="http://schemas.microsoft.com/office/drawing/2014/main" val="1868214461"/>
                    </a:ext>
                  </a:extLst>
                </a:gridCol>
                <a:gridCol w="2998908">
                  <a:extLst>
                    <a:ext uri="{9D8B030D-6E8A-4147-A177-3AD203B41FA5}">
                      <a16:colId xmlns:a16="http://schemas.microsoft.com/office/drawing/2014/main" val="2001057147"/>
                    </a:ext>
                  </a:extLst>
                </a:gridCol>
              </a:tblGrid>
              <a:tr h="528791">
                <a:tc>
                  <a:txBody>
                    <a:bodyPr/>
                    <a:lstStyle/>
                    <a:p>
                      <a:pPr algn="ctr">
                        <a:lnSpc>
                          <a:spcPct val="107000"/>
                        </a:lnSpc>
                        <a:spcAft>
                          <a:spcPts val="0"/>
                        </a:spcAft>
                      </a:pPr>
                      <a:r>
                        <a:rPr lang="en-US" sz="1800" b="1" dirty="0" err="1">
                          <a:solidFill>
                            <a:srgbClr val="FF0000"/>
                          </a:solidFill>
                          <a:effectLst/>
                          <a:latin typeface="Times New Roman" panose="02020603050405020304" pitchFamily="18" charset="0"/>
                          <a:cs typeface="Times New Roman" panose="02020603050405020304" pitchFamily="18" charset="0"/>
                        </a:rPr>
                        <a:t>Stt</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gn="ct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Tên văn bản</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gn="ct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Tình huống truyện</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gn="ct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Ý nghĩa, vai trò của tình huống truyện</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gn="ctr">
                        <a:lnSpc>
                          <a:spcPct val="107000"/>
                        </a:lnSpc>
                        <a:spcAft>
                          <a:spcPts val="0"/>
                        </a:spcAft>
                        <a:tabLst>
                          <a:tab pos="647700" algn="l"/>
                        </a:tabLst>
                      </a:pPr>
                      <a:r>
                        <a:rPr lang="en-US" sz="1800" b="1" dirty="0">
                          <a:solidFill>
                            <a:srgbClr val="FF0000"/>
                          </a:solidFill>
                          <a:effectLst/>
                          <a:latin typeface="Times New Roman" panose="02020603050405020304" pitchFamily="18" charset="0"/>
                          <a:cs typeface="Times New Roman" panose="02020603050405020304" pitchFamily="18" charset="0"/>
                        </a:rPr>
                        <a:t>Chủ đề</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extLst>
                  <a:ext uri="{0D108BD9-81ED-4DB2-BD59-A6C34878D82A}">
                    <a16:rowId xmlns:a16="http://schemas.microsoft.com/office/drawing/2014/main" val="4157632507"/>
                  </a:ext>
                </a:extLst>
              </a:tr>
              <a:tr h="1554655">
                <a:tc>
                  <a:txBody>
                    <a:bodyPr/>
                    <a:lstStyle/>
                    <a:p>
                      <a:pPr>
                        <a:lnSpc>
                          <a:spcPct val="107000"/>
                        </a:lnSpc>
                        <a:spcAft>
                          <a:spcPts val="0"/>
                        </a:spcAft>
                      </a:pPr>
                      <a:r>
                        <a:rPr lang="en-US" sz="1800" b="1">
                          <a:solidFill>
                            <a:schemeClr val="tx1"/>
                          </a:solidFill>
                          <a:effectLst/>
                          <a:latin typeface="Times New Roman" panose="02020603050405020304" pitchFamily="18" charset="0"/>
                          <a:cs typeface="Times New Roman" panose="02020603050405020304" pitchFamily="18" charset="0"/>
                        </a:rPr>
                        <a:t>1</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i="1">
                          <a:solidFill>
                            <a:schemeClr val="tx1"/>
                          </a:solidFill>
                          <a:effectLst/>
                          <a:latin typeface="Times New Roman" panose="02020603050405020304" pitchFamily="18" charset="0"/>
                          <a:cs typeface="Times New Roman" panose="02020603050405020304" pitchFamily="18" charset="0"/>
                        </a:rPr>
                        <a:t>Làng</a:t>
                      </a:r>
                      <a:endParaRPr lang="en-US" sz="18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tabLst>
                          <a:tab pos="647700" algn="l"/>
                        </a:tabLs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extLst>
                  <a:ext uri="{0D108BD9-81ED-4DB2-BD59-A6C34878D82A}">
                    <a16:rowId xmlns:a16="http://schemas.microsoft.com/office/drawing/2014/main" val="126318894"/>
                  </a:ext>
                </a:extLst>
              </a:tr>
              <a:tr h="1694043">
                <a:tc>
                  <a:txBody>
                    <a:bodyPr/>
                    <a:lstStyle/>
                    <a:p>
                      <a:pPr>
                        <a:lnSpc>
                          <a:spcPct val="107000"/>
                        </a:lnSpc>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2</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i="1">
                          <a:solidFill>
                            <a:schemeClr val="tx1"/>
                          </a:solidFill>
                          <a:effectLst/>
                          <a:latin typeface="Times New Roman" panose="02020603050405020304" pitchFamily="18" charset="0"/>
                          <a:cs typeface="Times New Roman" panose="02020603050405020304" pitchFamily="18" charset="0"/>
                        </a:rPr>
                        <a:t>Lặng lẽ Sa Pa</a:t>
                      </a:r>
                      <a:endParaRPr lang="en-US" sz="18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extLst>
                  <a:ext uri="{0D108BD9-81ED-4DB2-BD59-A6C34878D82A}">
                    <a16:rowId xmlns:a16="http://schemas.microsoft.com/office/drawing/2014/main" val="1599824458"/>
                  </a:ext>
                </a:extLst>
              </a:tr>
              <a:tr h="1882691">
                <a:tc>
                  <a:txBody>
                    <a:bodyPr/>
                    <a:lstStyle/>
                    <a:p>
                      <a:pPr>
                        <a:lnSpc>
                          <a:spcPct val="107000"/>
                        </a:lnSpc>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3</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i="1" dirty="0">
                          <a:solidFill>
                            <a:schemeClr val="tx1"/>
                          </a:solidFill>
                          <a:effectLst/>
                          <a:latin typeface="Times New Roman" panose="02020603050405020304" pitchFamily="18" charset="0"/>
                          <a:cs typeface="Times New Roman" panose="02020603050405020304" pitchFamily="18" charset="0"/>
                        </a:rPr>
                        <a:t>Chiếc lược ngà</a:t>
                      </a:r>
                      <a:endPar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tabLst>
                          <a:tab pos="647700" algn="l"/>
                        </a:tabLs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extLst>
                  <a:ext uri="{0D108BD9-81ED-4DB2-BD59-A6C34878D82A}">
                    <a16:rowId xmlns:a16="http://schemas.microsoft.com/office/drawing/2014/main" val="3084929903"/>
                  </a:ext>
                </a:extLst>
              </a:tr>
            </a:tbl>
          </a:graphicData>
        </a:graphic>
      </p:graphicFrame>
    </p:spTree>
    <p:extLst>
      <p:ext uri="{BB962C8B-B14F-4D97-AF65-F5344CB8AC3E}">
        <p14:creationId xmlns:p14="http://schemas.microsoft.com/office/powerpoint/2010/main" val="424420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87344606"/>
              </p:ext>
            </p:extLst>
          </p:nvPr>
        </p:nvGraphicFramePr>
        <p:xfrm>
          <a:off x="182879" y="104503"/>
          <a:ext cx="11691259" cy="6824975"/>
        </p:xfrm>
        <a:graphic>
          <a:graphicData uri="http://schemas.openxmlformats.org/drawingml/2006/table">
            <a:tbl>
              <a:tblPr firstRow="1" firstCol="1" bandRow="1">
                <a:tableStyleId>{22838BEF-8BB2-4498-84A7-C5851F593DF1}</a:tableStyleId>
              </a:tblPr>
              <a:tblGrid>
                <a:gridCol w="521933">
                  <a:extLst>
                    <a:ext uri="{9D8B030D-6E8A-4147-A177-3AD203B41FA5}">
                      <a16:colId xmlns:a16="http://schemas.microsoft.com/office/drawing/2014/main" val="4102396169"/>
                    </a:ext>
                  </a:extLst>
                </a:gridCol>
                <a:gridCol w="1043862">
                  <a:extLst>
                    <a:ext uri="{9D8B030D-6E8A-4147-A177-3AD203B41FA5}">
                      <a16:colId xmlns:a16="http://schemas.microsoft.com/office/drawing/2014/main" val="2028719087"/>
                    </a:ext>
                  </a:extLst>
                </a:gridCol>
                <a:gridCol w="3624061">
                  <a:extLst>
                    <a:ext uri="{9D8B030D-6E8A-4147-A177-3AD203B41FA5}">
                      <a16:colId xmlns:a16="http://schemas.microsoft.com/office/drawing/2014/main" val="1860587467"/>
                    </a:ext>
                  </a:extLst>
                </a:gridCol>
                <a:gridCol w="3343729">
                  <a:extLst>
                    <a:ext uri="{9D8B030D-6E8A-4147-A177-3AD203B41FA5}">
                      <a16:colId xmlns:a16="http://schemas.microsoft.com/office/drawing/2014/main" val="1868214461"/>
                    </a:ext>
                  </a:extLst>
                </a:gridCol>
                <a:gridCol w="3157674">
                  <a:extLst>
                    <a:ext uri="{9D8B030D-6E8A-4147-A177-3AD203B41FA5}">
                      <a16:colId xmlns:a16="http://schemas.microsoft.com/office/drawing/2014/main" val="2001057147"/>
                    </a:ext>
                  </a:extLst>
                </a:gridCol>
              </a:tblGrid>
              <a:tr h="617737">
                <a:tc>
                  <a:txBody>
                    <a:bodyPr/>
                    <a:lstStyle/>
                    <a:p>
                      <a:pPr>
                        <a:lnSpc>
                          <a:spcPct val="107000"/>
                        </a:lnSpc>
                        <a:spcAft>
                          <a:spcPts val="0"/>
                        </a:spcAft>
                      </a:pPr>
                      <a:r>
                        <a:rPr lang="en-US" sz="1800" b="1" dirty="0" err="1">
                          <a:solidFill>
                            <a:srgbClr val="FF0000"/>
                          </a:solidFill>
                          <a:effectLst/>
                          <a:latin typeface="Times New Roman" panose="02020603050405020304" pitchFamily="18" charset="0"/>
                          <a:cs typeface="Times New Roman" panose="02020603050405020304" pitchFamily="18" charset="0"/>
                        </a:rPr>
                        <a:t>Stt</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Tên văn bản</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Tình huống truyện</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Ý nghĩa, vai trò của tình huống truyện</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tabLst>
                          <a:tab pos="647700" algn="l"/>
                        </a:tabLst>
                      </a:pPr>
                      <a:r>
                        <a:rPr lang="en-US" sz="1800" b="1" dirty="0">
                          <a:solidFill>
                            <a:srgbClr val="FF0000"/>
                          </a:solidFill>
                          <a:effectLst/>
                          <a:latin typeface="Times New Roman" panose="02020603050405020304" pitchFamily="18" charset="0"/>
                          <a:cs typeface="Times New Roman" panose="02020603050405020304" pitchFamily="18" charset="0"/>
                        </a:rPr>
                        <a:t>Chủ đề</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extLst>
                  <a:ext uri="{0D108BD9-81ED-4DB2-BD59-A6C34878D82A}">
                    <a16:rowId xmlns:a16="http://schemas.microsoft.com/office/drawing/2014/main" val="4157632507"/>
                  </a:ext>
                </a:extLst>
              </a:tr>
              <a:tr h="2339012">
                <a:tc>
                  <a:txBody>
                    <a:bodyPr/>
                    <a:lstStyle/>
                    <a:p>
                      <a:pPr>
                        <a:lnSpc>
                          <a:spcPct val="107000"/>
                        </a:lnSpc>
                        <a:spcAft>
                          <a:spcPts val="0"/>
                        </a:spcAft>
                      </a:pPr>
                      <a:r>
                        <a:rPr lang="en-US" sz="1800" b="1">
                          <a:solidFill>
                            <a:schemeClr val="tx1"/>
                          </a:solidFill>
                          <a:effectLst/>
                          <a:latin typeface="Times New Roman" panose="02020603050405020304" pitchFamily="18" charset="0"/>
                          <a:cs typeface="Times New Roman" panose="02020603050405020304" pitchFamily="18" charset="0"/>
                        </a:rPr>
                        <a:t>1</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i="1">
                          <a:solidFill>
                            <a:schemeClr val="tx1"/>
                          </a:solidFill>
                          <a:effectLst/>
                          <a:latin typeface="Times New Roman" panose="02020603050405020304" pitchFamily="18" charset="0"/>
                          <a:cs typeface="Times New Roman" panose="02020603050405020304" pitchFamily="18" charset="0"/>
                        </a:rPr>
                        <a:t>Làng</a:t>
                      </a:r>
                      <a:endParaRPr lang="en-US" sz="18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tabLst>
                          <a:tab pos="647700" algn="l"/>
                        </a:tabLs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extLst>
                  <a:ext uri="{0D108BD9-81ED-4DB2-BD59-A6C34878D82A}">
                    <a16:rowId xmlns:a16="http://schemas.microsoft.com/office/drawing/2014/main" val="126318894"/>
                  </a:ext>
                </a:extLst>
              </a:tr>
              <a:tr h="1350292">
                <a:tc>
                  <a:txBody>
                    <a:bodyPr/>
                    <a:lstStyle/>
                    <a:p>
                      <a:pPr>
                        <a:lnSpc>
                          <a:spcPct val="107000"/>
                        </a:lnSpc>
                        <a:spcAft>
                          <a:spcPts val="0"/>
                        </a:spcAft>
                      </a:pPr>
                      <a:r>
                        <a:rPr lang="en-US" sz="1800" b="1">
                          <a:solidFill>
                            <a:schemeClr val="tx1"/>
                          </a:solidFill>
                          <a:effectLst/>
                          <a:latin typeface="Times New Roman" panose="02020603050405020304" pitchFamily="18" charset="0"/>
                          <a:cs typeface="Times New Roman" panose="02020603050405020304" pitchFamily="18" charset="0"/>
                        </a:rPr>
                        <a:t>2</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i="1">
                          <a:solidFill>
                            <a:schemeClr val="tx1"/>
                          </a:solidFill>
                          <a:effectLst/>
                          <a:latin typeface="Times New Roman" panose="02020603050405020304" pitchFamily="18" charset="0"/>
                          <a:cs typeface="Times New Roman" panose="02020603050405020304" pitchFamily="18" charset="0"/>
                        </a:rPr>
                        <a:t>Lặng lẽ Sa Pa</a:t>
                      </a:r>
                      <a:endParaRPr lang="en-US" sz="1800" b="1"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extLst>
                  <a:ext uri="{0D108BD9-81ED-4DB2-BD59-A6C34878D82A}">
                    <a16:rowId xmlns:a16="http://schemas.microsoft.com/office/drawing/2014/main" val="1599824458"/>
                  </a:ext>
                </a:extLst>
              </a:tr>
              <a:tr h="2517934">
                <a:tc>
                  <a:txBody>
                    <a:bodyPr/>
                    <a:lstStyle/>
                    <a:p>
                      <a:pPr>
                        <a:lnSpc>
                          <a:spcPct val="107000"/>
                        </a:lnSpc>
                        <a:spcAft>
                          <a:spcPts val="0"/>
                        </a:spcAft>
                      </a:pPr>
                      <a:r>
                        <a:rPr lang="en-US" sz="1800" b="1">
                          <a:solidFill>
                            <a:schemeClr val="tx1"/>
                          </a:solidFill>
                          <a:effectLst/>
                          <a:latin typeface="Times New Roman" panose="02020603050405020304" pitchFamily="18" charset="0"/>
                          <a:cs typeface="Times New Roman" panose="02020603050405020304" pitchFamily="18" charset="0"/>
                        </a:rPr>
                        <a:t>3</a:t>
                      </a:r>
                      <a:endParaRPr lang="en-US" sz="18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i="1" dirty="0">
                          <a:solidFill>
                            <a:schemeClr val="tx1"/>
                          </a:solidFill>
                          <a:effectLst/>
                          <a:latin typeface="Times New Roman" panose="02020603050405020304" pitchFamily="18" charset="0"/>
                          <a:cs typeface="Times New Roman" panose="02020603050405020304" pitchFamily="18" charset="0"/>
                        </a:rPr>
                        <a:t>Chiếc lược ngà</a:t>
                      </a:r>
                      <a:endParaRPr lang="en-US" sz="1800" b="1"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tc>
                  <a:txBody>
                    <a:bodyPr/>
                    <a:lstStyle/>
                    <a:p>
                      <a:pPr>
                        <a:lnSpc>
                          <a:spcPct val="107000"/>
                        </a:lnSpc>
                        <a:spcAft>
                          <a:spcPts val="0"/>
                        </a:spcAft>
                        <a:tabLst>
                          <a:tab pos="647700" algn="l"/>
                        </a:tabLs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613" marR="39613" marT="0" marB="0"/>
                </a:tc>
                <a:extLst>
                  <a:ext uri="{0D108BD9-81ED-4DB2-BD59-A6C34878D82A}">
                    <a16:rowId xmlns:a16="http://schemas.microsoft.com/office/drawing/2014/main" val="3084929903"/>
                  </a:ext>
                </a:extLst>
              </a:tr>
            </a:tbl>
          </a:graphicData>
        </a:graphic>
      </p:graphicFrame>
      <p:sp>
        <p:nvSpPr>
          <p:cNvPr id="2" name="Rectangle 1"/>
          <p:cNvSpPr/>
          <p:nvPr/>
        </p:nvSpPr>
        <p:spPr>
          <a:xfrm>
            <a:off x="1859279" y="874357"/>
            <a:ext cx="3444241" cy="1574149"/>
          </a:xfrm>
          <a:prstGeom prst="rect">
            <a:avLst/>
          </a:prstGeom>
        </p:spPr>
        <p:txBody>
          <a:bodyPr wrap="square">
            <a:spAutoFit/>
          </a:bodyPr>
          <a:lstStyle/>
          <a:p>
            <a:pPr algn="just">
              <a:lnSpc>
                <a:spcPct val="107000"/>
              </a:lnSpc>
              <a:spcAft>
                <a:spcPts val="0"/>
              </a:spcAft>
            </a:pPr>
            <a:r>
              <a:rPr lang="en-US" b="1" dirty="0">
                <a:latin typeface="Times New Roman" panose="02020603050405020304" pitchFamily="18" charset="0"/>
                <a:cs typeface="Times New Roman" panose="02020603050405020304" pitchFamily="18" charset="0"/>
              </a:rPr>
              <a:t>Ông Hai nghe tin làng Chợ Dầu yêu </a:t>
            </a:r>
            <a:r>
              <a:rPr lang="en-US" b="1" dirty="0" err="1">
                <a:latin typeface="Times New Roman" panose="02020603050405020304" pitchFamily="18" charset="0"/>
                <a:cs typeface="Times New Roman" panose="02020603050405020304" pitchFamily="18" charset="0"/>
              </a:rPr>
              <a:t>quí</a:t>
            </a:r>
            <a:r>
              <a:rPr lang="en-US" b="1" dirty="0">
                <a:latin typeface="Times New Roman" panose="02020603050405020304" pitchFamily="18" charset="0"/>
                <a:cs typeface="Times New Roman" panose="02020603050405020304" pitchFamily="18" charset="0"/>
              </a:rPr>
              <a:t> của ông theo Tây </a:t>
            </a:r>
            <a:r>
              <a:rPr lang="en-US" b="1" dirty="0">
                <a:latin typeface="Times New Roman" panose="02020603050405020304" pitchFamily="18" charset="0"/>
                <a:cs typeface="Times New Roman" panose="02020603050405020304" pitchFamily="18" charset="0"/>
                <a:sym typeface="Wingdings" panose="05000000000000000000" pitchFamily="2" charset="2"/>
              </a:rPr>
              <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Tình</a:t>
            </a:r>
            <a:r>
              <a:rPr lang="en-US" b="1" dirty="0">
                <a:latin typeface="Times New Roman" panose="02020603050405020304" pitchFamily="18" charset="0"/>
                <a:cs typeface="Times New Roman" panose="02020603050405020304" pitchFamily="18" charset="0"/>
              </a:rPr>
              <a:t> huống đối nghịch với tình cảm tự hào mãnh liệt về làng chợ Dầu của Ông Hai.</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464629" y="874356"/>
            <a:ext cx="3378926" cy="1574149"/>
          </a:xfrm>
          <a:prstGeom prst="rect">
            <a:avLst/>
          </a:prstGeom>
        </p:spPr>
        <p:txBody>
          <a:bodyPr wrap="square">
            <a:spAutoFit/>
          </a:bodyPr>
          <a:lstStyle/>
          <a:p>
            <a:pPr algn="just">
              <a:lnSpc>
                <a:spcPct val="107000"/>
              </a:lnSpc>
              <a:spcAft>
                <a:spcPts val="0"/>
              </a:spcAft>
            </a:pPr>
            <a:r>
              <a:rPr lang="en-US" b="1" dirty="0">
                <a:latin typeface="Times New Roman" panose="02020603050405020304" pitchFamily="18" charset="0"/>
                <a:cs typeface="Times New Roman" panose="02020603050405020304" pitchFamily="18" charset="0"/>
              </a:rPr>
              <a:t>Tạo ra một diễn biến tâm lí gay gắt trong nhân vật và tạo nên tính cách nhân vật; bộc lộ được sâu sắc tình cảm yêu làng, yêu nước của ông Hai.</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8843555" y="874356"/>
            <a:ext cx="3030583" cy="1870512"/>
          </a:xfrm>
          <a:prstGeom prst="rect">
            <a:avLst/>
          </a:prstGeom>
        </p:spPr>
        <p:txBody>
          <a:bodyPr wrap="square">
            <a:spAutoFit/>
          </a:bodyPr>
          <a:lstStyle/>
          <a:p>
            <a:pPr algn="just">
              <a:lnSpc>
                <a:spcPct val="107000"/>
              </a:lnSpc>
              <a:spcAft>
                <a:spcPts val="0"/>
              </a:spcAft>
            </a:pPr>
            <a:r>
              <a:rPr lang="en-US" b="1" dirty="0">
                <a:latin typeface="Times New Roman" panose="02020603050405020304" pitchFamily="18" charset="0"/>
                <a:cs typeface="Times New Roman" panose="02020603050405020304" pitchFamily="18" charset="0"/>
              </a:rPr>
              <a:t>Ca ngợi tình yêu làng quê hòa nhập với tình yêu đất nước  của người nông dân Việt Nam trong thời kì đầu của cuộc kháng chiến chống Pháp.</a:t>
            </a:r>
          </a:p>
        </p:txBody>
      </p:sp>
      <p:sp>
        <p:nvSpPr>
          <p:cNvPr id="6" name="Rectangle 5"/>
          <p:cNvSpPr/>
          <p:nvPr/>
        </p:nvSpPr>
        <p:spPr>
          <a:xfrm>
            <a:off x="1741716" y="2861231"/>
            <a:ext cx="3722914" cy="1277786"/>
          </a:xfrm>
          <a:prstGeom prst="rect">
            <a:avLst/>
          </a:prstGeom>
        </p:spPr>
        <p:txBody>
          <a:bodyPr wrap="square">
            <a:spAutoFit/>
          </a:bodyPr>
          <a:lstStyle/>
          <a:p>
            <a:pPr algn="just">
              <a:lnSpc>
                <a:spcPct val="107000"/>
              </a:lnSpc>
              <a:spcAft>
                <a:spcPts val="0"/>
              </a:spcAft>
            </a:pPr>
            <a:r>
              <a:rPr lang="en-US" b="1" dirty="0">
                <a:latin typeface="Times New Roman" panose="02020603050405020304" pitchFamily="18" charset="0"/>
                <a:cs typeface="Times New Roman" panose="02020603050405020304" pitchFamily="18" charset="0"/>
              </a:rPr>
              <a:t>Cuộc gặp gỡ đầy bất ngờ giữa ông họa sĩ già, cô kĩ sư với  anh thanh niên công tác khí tượng ở </a:t>
            </a:r>
            <a:r>
              <a:rPr lang="en-US" b="1">
                <a:latin typeface="Times New Roman" panose="02020603050405020304" pitchFamily="18" charset="0"/>
                <a:cs typeface="Times New Roman" panose="02020603050405020304" pitchFamily="18" charset="0"/>
              </a:rPr>
              <a:t>đỉnh Yên </a:t>
            </a:r>
            <a:r>
              <a:rPr lang="en-US" b="1" dirty="0">
                <a:latin typeface="Times New Roman" panose="02020603050405020304" pitchFamily="18" charset="0"/>
                <a:cs typeface="Times New Roman" panose="02020603050405020304" pitchFamily="18" charset="0"/>
              </a:rPr>
              <a:t>S</a:t>
            </a:r>
            <a:r>
              <a:rPr lang="en-US" b="1">
                <a:latin typeface="Times New Roman" panose="02020603050405020304" pitchFamily="18" charset="0"/>
                <a:cs typeface="Times New Roman" panose="02020603050405020304" pitchFamily="18" charset="0"/>
              </a:rPr>
              <a:t>ơn</a:t>
            </a:r>
            <a:r>
              <a:rPr lang="en-US"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318763" y="2887821"/>
            <a:ext cx="3435531" cy="981423"/>
          </a:xfrm>
          <a:prstGeom prst="rect">
            <a:avLst/>
          </a:prstGeom>
        </p:spPr>
        <p:txBody>
          <a:bodyPr wrap="square">
            <a:spAutoFit/>
          </a:bodyPr>
          <a:lstStyle/>
          <a:p>
            <a:pPr algn="just">
              <a:lnSpc>
                <a:spcPct val="107000"/>
              </a:lnSpc>
              <a:spcAft>
                <a:spcPts val="0"/>
              </a:spcAft>
            </a:pPr>
            <a:r>
              <a:rPr lang="en-US" b="1" dirty="0">
                <a:latin typeface="Times New Roman" panose="02020603050405020304" pitchFamily="18" charset="0"/>
                <a:cs typeface="Times New Roman" panose="02020603050405020304" pitchFamily="18" charset="0"/>
              </a:rPr>
              <a:t>Tạo thuận lợi cho nhân vật chính xuất hiện tự nhiên; khắc họa được vẻ đẹp của anh thanh niên.</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8754294" y="2887821"/>
            <a:ext cx="3119844" cy="1277786"/>
          </a:xfrm>
          <a:prstGeom prst="rect">
            <a:avLst/>
          </a:prstGeom>
        </p:spPr>
        <p:txBody>
          <a:bodyPr wrap="square">
            <a:spAutoFit/>
          </a:bodyPr>
          <a:lstStyle/>
          <a:p>
            <a:pPr algn="just">
              <a:lnSpc>
                <a:spcPct val="107000"/>
              </a:lnSpc>
              <a:spcAft>
                <a:spcPts val="0"/>
              </a:spcAft>
            </a:pPr>
            <a:r>
              <a:rPr lang="en-US" b="1" dirty="0">
                <a:latin typeface="Times New Roman" panose="02020603050405020304" pitchFamily="18" charset="0"/>
                <a:cs typeface="Times New Roman" panose="02020603050405020304" pitchFamily="18" charset="0"/>
              </a:rPr>
              <a:t>Ngợi ca những con người lao động bình thường âm thầm cống hiến sức mình cho đất nước.</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1765600" y="4261450"/>
            <a:ext cx="3553163" cy="1870512"/>
          </a:xfrm>
          <a:prstGeom prst="rect">
            <a:avLst/>
          </a:prstGeom>
        </p:spPr>
        <p:txBody>
          <a:bodyPr wrap="square">
            <a:spAutoFit/>
          </a:bodyPr>
          <a:lstStyle/>
          <a:p>
            <a:pPr algn="just">
              <a:lnSpc>
                <a:spcPct val="107000"/>
              </a:lnSpc>
              <a:spcAft>
                <a:spcPts val="0"/>
              </a:spcAft>
            </a:pPr>
            <a:r>
              <a:rPr lang="en-US" b="1" dirty="0">
                <a:latin typeface="Times New Roman" panose="02020603050405020304" pitchFamily="18" charset="0"/>
                <a:cs typeface="Times New Roman" panose="02020603050405020304" pitchFamily="18" charset="0"/>
              </a:rPr>
              <a:t>Hai cha con gặp lại nhau. Bé Thu không nhận cha đến lúc nhận cha thì </a:t>
            </a:r>
            <a:r>
              <a:rPr lang="en-US" b="1">
                <a:latin typeface="Times New Roman" panose="02020603050405020304" pitchFamily="18" charset="0"/>
                <a:cs typeface="Times New Roman" panose="02020603050405020304" pitchFamily="18" charset="0"/>
              </a:rPr>
              <a:t>ông Sáu </a:t>
            </a:r>
            <a:r>
              <a:rPr lang="en-US" b="1" dirty="0">
                <a:latin typeface="Times New Roman" panose="02020603050405020304" pitchFamily="18" charset="0"/>
                <a:cs typeface="Times New Roman" panose="02020603050405020304" pitchFamily="18" charset="0"/>
              </a:rPr>
              <a:t>phải ra đi .Ở chiến khu </a:t>
            </a:r>
            <a:r>
              <a:rPr lang="en-US" b="1">
                <a:latin typeface="Times New Roman" panose="02020603050405020304" pitchFamily="18" charset="0"/>
                <a:cs typeface="Times New Roman" panose="02020603050405020304" pitchFamily="18" charset="0"/>
              </a:rPr>
              <a:t>ông Sáu </a:t>
            </a:r>
            <a:r>
              <a:rPr lang="en-US" b="1" dirty="0">
                <a:latin typeface="Times New Roman" panose="02020603050405020304" pitchFamily="18" charset="0"/>
                <a:cs typeface="Times New Roman" panose="02020603050405020304" pitchFamily="18" charset="0"/>
              </a:rPr>
              <a:t>thương con làm chiếc lược ngà để tặng con nhưng chưa kịp trao thì ông đã </a:t>
            </a:r>
            <a:r>
              <a:rPr lang="en-US" b="1" dirty="0" err="1">
                <a:latin typeface="Times New Roman" panose="02020603050405020304" pitchFamily="18" charset="0"/>
                <a:cs typeface="Times New Roman" panose="02020603050405020304" pitchFamily="18" charset="0"/>
              </a:rPr>
              <a:t>hy</a:t>
            </a:r>
            <a:r>
              <a:rPr lang="en-US" b="1" dirty="0">
                <a:latin typeface="Times New Roman" panose="02020603050405020304" pitchFamily="18" charset="0"/>
                <a:cs typeface="Times New Roman" panose="02020603050405020304" pitchFamily="18" charset="0"/>
              </a:rPr>
              <a:t> sinh.</a:t>
            </a:r>
          </a:p>
        </p:txBody>
      </p:sp>
      <p:sp>
        <p:nvSpPr>
          <p:cNvPr id="10" name="Rectangle 9"/>
          <p:cNvSpPr/>
          <p:nvPr/>
        </p:nvSpPr>
        <p:spPr>
          <a:xfrm>
            <a:off x="5395024" y="4459149"/>
            <a:ext cx="3289664" cy="1277786"/>
          </a:xfrm>
          <a:prstGeom prst="rect">
            <a:avLst/>
          </a:prstGeom>
        </p:spPr>
        <p:txBody>
          <a:bodyPr wrap="square">
            <a:spAutoFit/>
          </a:bodyPr>
          <a:lstStyle/>
          <a:p>
            <a:pPr algn="just">
              <a:lnSpc>
                <a:spcPct val="107000"/>
              </a:lnSpc>
              <a:spcAft>
                <a:spcPts val="0"/>
              </a:spcAft>
            </a:pPr>
            <a:r>
              <a:rPr lang="en-US" b="1" dirty="0">
                <a:latin typeface="Times New Roman" panose="02020603050405020304" pitchFamily="18" charset="0"/>
                <a:cs typeface="Times New Roman" panose="02020603050405020304" pitchFamily="18" charset="0"/>
              </a:rPr>
              <a:t>Bộc lộ được vẻ đẹp tình cảm cha </a:t>
            </a:r>
            <a:r>
              <a:rPr lang="en-US" b="1">
                <a:latin typeface="Times New Roman" panose="02020603050405020304" pitchFamily="18" charset="0"/>
                <a:cs typeface="Times New Roman" panose="02020603050405020304" pitchFamily="18" charset="0"/>
              </a:rPr>
              <a:t>con ông </a:t>
            </a:r>
            <a:r>
              <a:rPr lang="en-US" b="1" dirty="0">
                <a:latin typeface="Times New Roman" panose="02020603050405020304" pitchFamily="18" charset="0"/>
                <a:cs typeface="Times New Roman" panose="02020603050405020304" pitchFamily="18" charset="0"/>
              </a:rPr>
              <a:t>Sáu – bé Thu sâu nặng và cao đẹp trong cảnh ngộ éo le của chiến tranh.</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8818163" y="4261449"/>
            <a:ext cx="3259056" cy="2166875"/>
          </a:xfrm>
          <a:prstGeom prst="rect">
            <a:avLst/>
          </a:prstGeom>
        </p:spPr>
        <p:txBody>
          <a:bodyPr wrap="square">
            <a:spAutoFit/>
          </a:bodyPr>
          <a:lstStyle/>
          <a:p>
            <a:pPr algn="just">
              <a:lnSpc>
                <a:spcPct val="107000"/>
              </a:lnSpc>
              <a:spcAft>
                <a:spcPts val="0"/>
              </a:spcAft>
            </a:pPr>
            <a:r>
              <a:rPr lang="en-US" b="1" dirty="0">
                <a:latin typeface="Times New Roman" panose="02020603050405020304" pitchFamily="18" charset="0"/>
                <a:cs typeface="Times New Roman" panose="02020603050405020304" pitchFamily="18" charset="0"/>
              </a:rPr>
              <a:t>Tình cảm cha con sâu nặng trong hoàn cảnh éo le ,thời chiến tranh chống </a:t>
            </a:r>
            <a:r>
              <a:rPr lang="en-US" b="1" dirty="0" err="1">
                <a:latin typeface="Times New Roman" panose="02020603050405020304" pitchFamily="18" charset="0"/>
                <a:cs typeface="Times New Roman" panose="02020603050405020304" pitchFamily="18" charset="0"/>
              </a:rPr>
              <a:t>Mỹ</a:t>
            </a:r>
            <a:r>
              <a:rPr lang="en-US" b="1" dirty="0">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ở miền </a:t>
            </a:r>
            <a:r>
              <a:rPr lang="en-US" b="1" dirty="0">
                <a:latin typeface="Times New Roman" panose="02020603050405020304" pitchFamily="18" charset="0"/>
                <a:cs typeface="Times New Roman" panose="02020603050405020304" pitchFamily="18" charset="0"/>
              </a:rPr>
              <a:t>Nam. Nhà văn khẳng định và ngợi ca tình cảm cha con </a:t>
            </a:r>
            <a:r>
              <a:rPr lang="en-US" b="1" dirty="0" err="1">
                <a:latin typeface="Times New Roman" panose="02020603050405020304" pitchFamily="18" charset="0"/>
                <a:cs typeface="Times New Roman" panose="02020603050405020304" pitchFamily="18" charset="0"/>
              </a:rPr>
              <a:t>thiệng</a:t>
            </a:r>
            <a:r>
              <a:rPr lang="en-US" b="1" dirty="0">
                <a:latin typeface="Times New Roman" panose="02020603050405020304" pitchFamily="18" charset="0"/>
                <a:cs typeface="Times New Roman" panose="02020603050405020304" pitchFamily="18" charset="0"/>
              </a:rPr>
              <a:t> liêng như một giá trị nhân văn sâu sắc.</a:t>
            </a:r>
          </a:p>
        </p:txBody>
      </p:sp>
      <p:pic>
        <p:nvPicPr>
          <p:cNvPr id="12" name="Picture 2" descr="Ảnh động Powerpoint CT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306656" y="51948"/>
            <a:ext cx="885344" cy="663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178" y="266002"/>
            <a:ext cx="9601283" cy="584775"/>
          </a:xfrm>
          <a:prstGeom prst="rect">
            <a:avLst/>
          </a:prstGeom>
        </p:spPr>
        <p:txBody>
          <a:bodyPr wrap="none">
            <a:spAutoFit/>
          </a:bodyPr>
          <a:lstStyle/>
          <a:p>
            <a:pPr>
              <a:spcAft>
                <a:spcPts val="0"/>
              </a:spcAft>
            </a:pPr>
            <a:r>
              <a:rPr lang="en-US" sz="3200" b="1" dirty="0">
                <a:solidFill>
                  <a:srgbClr val="FF0000"/>
                </a:solidFill>
                <a:latin typeface="Times New Roman" panose="02020603050405020304" pitchFamily="18" charset="0"/>
                <a:ea typeface="Times New Roman" panose="02020603050405020304" pitchFamily="18" charset="0"/>
              </a:rPr>
              <a:t>III Phân tích một số vẻ đẹp của nhân vật trong truyện</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02178" y="1216746"/>
            <a:ext cx="7526976" cy="4401205"/>
          </a:xfrm>
          <a:prstGeom prst="rect">
            <a:avLst/>
          </a:prstGeom>
        </p:spPr>
        <p:txBody>
          <a:bodyPr wrap="square">
            <a:spAutoFit/>
          </a:bodyPr>
          <a:lstStyle/>
          <a:p>
            <a:pPr marL="514350" lvl="0" indent="-514350" algn="just">
              <a:spcAft>
                <a:spcPts val="0"/>
              </a:spcAft>
              <a:buAutoNum type="arabicPeriod"/>
              <a:tabLst>
                <a:tab pos="457200" algn="l"/>
              </a:tabLst>
            </a:pPr>
            <a:r>
              <a:rPr lang="en-US" sz="2800" b="1" dirty="0">
                <a:solidFill>
                  <a:srgbClr val="FF0000"/>
                </a:solidFill>
                <a:latin typeface="Times New Roman" panose="02020603050405020304" pitchFamily="18" charset="0"/>
                <a:ea typeface="Times New Roman" panose="02020603050405020304" pitchFamily="18" charset="0"/>
              </a:rPr>
              <a:t>Phân tích nét nổi bật trong tính cách </a:t>
            </a:r>
            <a:r>
              <a:rPr lang="en-US" sz="2800" b="1" i="1" dirty="0">
                <a:solidFill>
                  <a:srgbClr val="FF0000"/>
                </a:solidFill>
                <a:latin typeface="Times New Roman" panose="02020603050405020304" pitchFamily="18" charset="0"/>
                <a:ea typeface="Times New Roman" panose="02020603050405020304" pitchFamily="18" charset="0"/>
              </a:rPr>
              <a:t>nhân vật ông Hai</a:t>
            </a:r>
            <a:r>
              <a:rPr lang="en-US" sz="2800" b="1" dirty="0">
                <a:solidFill>
                  <a:srgbClr val="FF0000"/>
                </a:solidFill>
                <a:latin typeface="Times New Roman" panose="02020603050405020304" pitchFamily="18" charset="0"/>
                <a:ea typeface="Times New Roman" panose="02020603050405020304" pitchFamily="18" charset="0"/>
              </a:rPr>
              <a:t> và nghệ thuật (trong văn bản “Làng” của tác giả Kim Lân)</a:t>
            </a:r>
          </a:p>
          <a:p>
            <a:pPr lvl="0" algn="just">
              <a:spcAft>
                <a:spcPts val="0"/>
              </a:spcAft>
              <a:tabLst>
                <a:tab pos="457200" algn="l"/>
              </a:tabLst>
            </a:pPr>
            <a:endParaRPr lang="en-US" sz="2800" b="1" dirty="0">
              <a:solidFill>
                <a:srgbClr val="FF0000"/>
              </a:solidFill>
              <a:effectLst/>
              <a:latin typeface="Times New Roman" panose="02020603050405020304" pitchFamily="18" charset="0"/>
              <a:ea typeface="Times New Roman" panose="02020603050405020304" pitchFamily="18" charset="0"/>
            </a:endParaRPr>
          </a:p>
          <a:p>
            <a:pPr algn="just">
              <a:spcAft>
                <a:spcPts val="0"/>
              </a:spcAft>
            </a:pPr>
            <a:r>
              <a:rPr lang="en-US" sz="2800" b="1" dirty="0">
                <a:latin typeface="Times New Roman" panose="02020603050405020304" pitchFamily="18" charset="0"/>
                <a:ea typeface="Times New Roman" panose="02020603050405020304" pitchFamily="18" charset="0"/>
              </a:rPr>
              <a:t>-Nét nổi bật trong tính cách nhân vật:</a:t>
            </a:r>
            <a:endParaRPr lang="en-US" sz="2800" b="1" dirty="0">
              <a:effectLst/>
              <a:latin typeface="Times New Roman" panose="02020603050405020304" pitchFamily="18" charset="0"/>
              <a:ea typeface="Times New Roman" panose="02020603050405020304" pitchFamily="18" charset="0"/>
            </a:endParaRPr>
          </a:p>
          <a:p>
            <a:pPr algn="just">
              <a:spcAft>
                <a:spcPts val="0"/>
              </a:spcAft>
            </a:pPr>
            <a:r>
              <a:rPr lang="en-US" sz="2800" b="1" dirty="0">
                <a:latin typeface="Times New Roman" panose="02020603050405020304" pitchFamily="18" charset="0"/>
                <a:ea typeface="Times New Roman" panose="02020603050405020304" pitchFamily="18" charset="0"/>
              </a:rPr>
              <a:t>+Gắn bó với làng quê</a:t>
            </a:r>
            <a:endParaRPr lang="en-US" sz="2800" b="1" dirty="0">
              <a:effectLst/>
              <a:latin typeface="Times New Roman" panose="02020603050405020304" pitchFamily="18" charset="0"/>
              <a:ea typeface="Times New Roman" panose="02020603050405020304" pitchFamily="18" charset="0"/>
            </a:endParaRPr>
          </a:p>
          <a:p>
            <a:pPr algn="just">
              <a:spcAft>
                <a:spcPts val="0"/>
              </a:spcAft>
            </a:pPr>
            <a:r>
              <a:rPr lang="en-US" sz="2800" b="1" dirty="0">
                <a:latin typeface="Times New Roman" panose="02020603050405020304" pitchFamily="18" charset="0"/>
                <a:ea typeface="Times New Roman" panose="02020603050405020304" pitchFamily="18" charset="0"/>
              </a:rPr>
              <a:t>+Tình yêu làng yêu nước được bộc lộ qua nỗi dằn vặt nội tâm của nhân vật ông Hai…</a:t>
            </a:r>
            <a:endParaRPr lang="en-US" sz="2800" b="1" dirty="0">
              <a:effectLst/>
              <a:latin typeface="Times New Roman" panose="02020603050405020304" pitchFamily="18" charset="0"/>
              <a:ea typeface="Times New Roman" panose="02020603050405020304" pitchFamily="18" charset="0"/>
            </a:endParaRPr>
          </a:p>
          <a:p>
            <a:pPr algn="just">
              <a:spcAft>
                <a:spcPts val="0"/>
              </a:spcAft>
            </a:pPr>
            <a:r>
              <a:rPr lang="en-US" sz="2800" b="1" dirty="0">
                <a:latin typeface="Times New Roman" panose="02020603050405020304" pitchFamily="18" charset="0"/>
                <a:ea typeface="Times New Roman" panose="02020603050405020304" pitchFamily="18" charset="0"/>
              </a:rPr>
              <a:t>* Nghệ thuật: Miêu tả diễn biến tâm lí nhân vật (cử chỉ lời nói, hành động, nội tâm...)</a:t>
            </a:r>
            <a:endParaRPr lang="en-US" sz="2800" b="1" dirty="0">
              <a:effectLst/>
              <a:latin typeface="Times New Roman" panose="02020603050405020304" pitchFamily="18" charset="0"/>
              <a:ea typeface="Times New Roman" panose="02020603050405020304" pitchFamily="18" charset="0"/>
            </a:endParaRPr>
          </a:p>
        </p:txBody>
      </p:sp>
      <p:pic>
        <p:nvPicPr>
          <p:cNvPr id="4098" name="Picture 2" descr="Top 10 Bài văn phân tích nhân vật ông Hai trong truyện ngắn &amp;quot;Làng&amp;quot; của Kim  Lân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154" y="1436914"/>
            <a:ext cx="3861755" cy="45735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Ảnh động Powerpoint CTU"/>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15991" y="266002"/>
            <a:ext cx="1000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0" y="6353542"/>
            <a:ext cx="1881051" cy="5044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42707" y="6347011"/>
            <a:ext cx="1881051" cy="50445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46320" y="6238471"/>
            <a:ext cx="1881051" cy="5044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5377" y="6238471"/>
            <a:ext cx="1354181" cy="5044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83082" y="6351365"/>
            <a:ext cx="1881051" cy="5044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10949" y="6209211"/>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0" y="6191794"/>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42707" y="618526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46320"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5377"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36428" y="6142967"/>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83082" y="6189617"/>
            <a:ext cx="1881051" cy="66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24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circle(in)">
                                      <p:cBhvr>
                                        <p:cTn id="18" dur="2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circle(in)">
                                      <p:cBhvr>
                                        <p:cTn id="23" dur="2000"/>
                                        <p:tgtEl>
                                          <p:spTgt spid="5">
                                            <p:txEl>
                                              <p:pRg st="2" end="2"/>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circle(in)">
                                      <p:cBhvr>
                                        <p:cTn id="26" dur="2000"/>
                                        <p:tgtEl>
                                          <p:spTgt spid="5">
                                            <p:txEl>
                                              <p:pRg st="3" end="3"/>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circle(in)">
                                      <p:cBhvr>
                                        <p:cTn id="29" dur="2000"/>
                                        <p:tgtEl>
                                          <p:spTgt spid="5">
                                            <p:txEl>
                                              <p:pRg st="4" end="4"/>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ircle(in)">
                                      <p:cBhvr>
                                        <p:cTn id="32"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6237" y="728229"/>
            <a:ext cx="6879774" cy="4401205"/>
          </a:xfrm>
          <a:prstGeom prst="rect">
            <a:avLst/>
          </a:prstGeom>
        </p:spPr>
        <p:txBody>
          <a:bodyPr wrap="square">
            <a:spAutoFit/>
          </a:bodyPr>
          <a:lstStyle/>
          <a:p>
            <a:pPr algn="just">
              <a:spcAft>
                <a:spcPts val="0"/>
              </a:spcAft>
            </a:pPr>
            <a:r>
              <a:rPr lang="en-US" sz="2800" b="1" dirty="0">
                <a:solidFill>
                  <a:srgbClr val="FF0000"/>
                </a:solidFill>
                <a:latin typeface="Times New Roman" panose="02020603050405020304" pitchFamily="18" charset="0"/>
                <a:ea typeface="Times New Roman" panose="02020603050405020304" pitchFamily="18" charset="0"/>
              </a:rPr>
              <a:t>2. Vẻ đẹp trong </a:t>
            </a:r>
            <a:r>
              <a:rPr lang="en-US" sz="2800" b="1" dirty="0" err="1">
                <a:solidFill>
                  <a:srgbClr val="FF0000"/>
                </a:solidFill>
                <a:latin typeface="Times New Roman" panose="02020603050405020304" pitchFamily="18" charset="0"/>
                <a:ea typeface="Times New Roman" panose="02020603050405020304" pitchFamily="18" charset="0"/>
              </a:rPr>
              <a:t>cách</a:t>
            </a:r>
            <a:r>
              <a:rPr lang="en-US" sz="2800" b="1" dirty="0">
                <a:solidFill>
                  <a:srgbClr val="FF0000"/>
                </a:solidFill>
                <a:latin typeface="Times New Roman" panose="02020603050405020304" pitchFamily="18" charset="0"/>
                <a:ea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rPr>
              <a:t>sống</a:t>
            </a:r>
            <a:r>
              <a:rPr lang="en-US" sz="2800" b="1" dirty="0">
                <a:solidFill>
                  <a:srgbClr val="FF0000"/>
                </a:solidFill>
                <a:latin typeface="Times New Roman" panose="02020603050405020304" pitchFamily="18" charset="0"/>
                <a:ea typeface="Times New Roman" panose="02020603050405020304" pitchFamily="18" charset="0"/>
              </a:rPr>
              <a:t>, trong tâm hồn những suy nghĩ của nhân vật Anh thanh niên </a:t>
            </a:r>
            <a:r>
              <a:rPr lang="en-US" sz="2800" b="1" i="1" dirty="0">
                <a:solidFill>
                  <a:srgbClr val="FF0000"/>
                </a:solidFill>
                <a:latin typeface="Times New Roman" panose="02020603050405020304" pitchFamily="18" charset="0"/>
                <a:ea typeface="Times New Roman" panose="02020603050405020304" pitchFamily="18" charset="0"/>
              </a:rPr>
              <a:t>(</a:t>
            </a:r>
            <a:r>
              <a:rPr lang="en-US" sz="2800" b="1" dirty="0">
                <a:solidFill>
                  <a:srgbClr val="FF0000"/>
                </a:solidFill>
                <a:latin typeface="Times New Roman" panose="02020603050405020304" pitchFamily="18" charset="0"/>
                <a:ea typeface="Times New Roman" panose="02020603050405020304" pitchFamily="18" charset="0"/>
              </a:rPr>
              <a:t>trong văn bản </a:t>
            </a:r>
            <a:r>
              <a:rPr lang="en-US" sz="2800" b="1" i="1" dirty="0">
                <a:solidFill>
                  <a:srgbClr val="FF0000"/>
                </a:solidFill>
                <a:latin typeface="Times New Roman" panose="02020603050405020304" pitchFamily="18" charset="0"/>
                <a:ea typeface="Times New Roman" panose="02020603050405020304" pitchFamily="18" charset="0"/>
              </a:rPr>
              <a:t>“Lặng lẽ Sa Pa ” </a:t>
            </a:r>
            <a:r>
              <a:rPr lang="en-US" sz="2800" b="1" dirty="0">
                <a:solidFill>
                  <a:srgbClr val="FF0000"/>
                </a:solidFill>
                <a:latin typeface="Times New Roman" panose="02020603050405020304" pitchFamily="18" charset="0"/>
                <a:ea typeface="Times New Roman" panose="02020603050405020304" pitchFamily="18" charset="0"/>
              </a:rPr>
              <a:t>của</a:t>
            </a:r>
            <a:r>
              <a:rPr lang="en-US" sz="2800" b="1" i="1" dirty="0">
                <a:solidFill>
                  <a:srgbClr val="FF0000"/>
                </a:solidFill>
                <a:latin typeface="Times New Roman" panose="02020603050405020304" pitchFamily="18" charset="0"/>
                <a:ea typeface="Times New Roman" panose="02020603050405020304" pitchFamily="18" charset="0"/>
              </a:rPr>
              <a:t> </a:t>
            </a:r>
            <a:r>
              <a:rPr lang="en-US" sz="2800" b="1" dirty="0">
                <a:solidFill>
                  <a:srgbClr val="FF0000"/>
                </a:solidFill>
                <a:latin typeface="Times New Roman" panose="02020603050405020304" pitchFamily="18" charset="0"/>
                <a:ea typeface="Times New Roman" panose="02020603050405020304" pitchFamily="18" charset="0"/>
              </a:rPr>
              <a:t>tác giả </a:t>
            </a:r>
            <a:r>
              <a:rPr lang="en-US" sz="2800" b="1" dirty="0" err="1">
                <a:solidFill>
                  <a:srgbClr val="FF0000"/>
                </a:solidFill>
                <a:latin typeface="Times New Roman" panose="02020603050405020304" pitchFamily="18" charset="0"/>
                <a:ea typeface="Times New Roman" panose="02020603050405020304" pitchFamily="18" charset="0"/>
              </a:rPr>
              <a:t>Nguyễn</a:t>
            </a:r>
            <a:r>
              <a:rPr lang="en-US" sz="2800" b="1" dirty="0">
                <a:solidFill>
                  <a:srgbClr val="FF0000"/>
                </a:solidFill>
                <a:latin typeface="Times New Roman" panose="02020603050405020304" pitchFamily="18" charset="0"/>
                <a:ea typeface="Times New Roman" panose="02020603050405020304" pitchFamily="18" charset="0"/>
              </a:rPr>
              <a:t> Thành Long</a:t>
            </a:r>
            <a:r>
              <a:rPr lang="en-US" sz="2800" b="1" i="1" dirty="0">
                <a:solidFill>
                  <a:srgbClr val="FF0000"/>
                </a:solidFill>
                <a:latin typeface="Times New Roman" panose="02020603050405020304" pitchFamily="18" charset="0"/>
                <a:ea typeface="Times New Roman" panose="02020603050405020304" pitchFamily="18" charset="0"/>
              </a:rPr>
              <a:t>)</a:t>
            </a:r>
          </a:p>
          <a:p>
            <a:pPr algn="just">
              <a:spcAft>
                <a:spcPts val="0"/>
              </a:spcAft>
            </a:pPr>
            <a:endParaRPr lang="en-US" sz="2800" b="1" dirty="0">
              <a:solidFill>
                <a:srgbClr val="FF0000"/>
              </a:solidFill>
              <a:effectLst/>
              <a:latin typeface="Times New Roman" panose="02020603050405020304" pitchFamily="18" charset="0"/>
              <a:ea typeface="Times New Roman" panose="02020603050405020304" pitchFamily="18" charset="0"/>
            </a:endParaRPr>
          </a:p>
          <a:p>
            <a:pPr algn="just">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Làm</a:t>
            </a:r>
            <a:r>
              <a:rPr lang="en-US" sz="2800" b="1" dirty="0">
                <a:latin typeface="Times New Roman" panose="02020603050405020304" pitchFamily="18" charset="0"/>
                <a:ea typeface="Times New Roman" panose="02020603050405020304" pitchFamily="18" charset="0"/>
              </a:rPr>
              <a:t> việc trên độ cao 2.600 m trong điều kiện khó khăn.</a:t>
            </a:r>
            <a:endParaRPr lang="en-US" sz="2800" b="1" dirty="0">
              <a:effectLst/>
              <a:latin typeface="Times New Roman" panose="02020603050405020304" pitchFamily="18" charset="0"/>
              <a:ea typeface="Times New Roman" panose="02020603050405020304" pitchFamily="18" charset="0"/>
            </a:endParaRPr>
          </a:p>
          <a:p>
            <a:pPr algn="just">
              <a:spcAft>
                <a:spcPts val="0"/>
              </a:spcAft>
            </a:pPr>
            <a:r>
              <a:rPr lang="en-US" sz="2800" b="1" dirty="0">
                <a:latin typeface="Times New Roman" panose="02020603050405020304" pitchFamily="18" charset="0"/>
                <a:ea typeface="Times New Roman" panose="02020603050405020304" pitchFamily="18" charset="0"/>
              </a:rPr>
              <a:t>- Say mê với công việc.</a:t>
            </a:r>
            <a:endParaRPr lang="en-US" sz="2800" b="1" dirty="0">
              <a:effectLst/>
              <a:latin typeface="Times New Roman" panose="02020603050405020304" pitchFamily="18" charset="0"/>
              <a:ea typeface="Times New Roman" panose="02020603050405020304" pitchFamily="18" charset="0"/>
            </a:endParaRPr>
          </a:p>
          <a:p>
            <a:pPr algn="just">
              <a:spcAft>
                <a:spcPts val="0"/>
              </a:spcAft>
            </a:pPr>
            <a:r>
              <a:rPr lang="en-US" sz="2800" b="1" dirty="0">
                <a:latin typeface="Times New Roman" panose="02020603050405020304" pitchFamily="18" charset="0"/>
                <a:ea typeface="Times New Roman" panose="02020603050405020304" pitchFamily="18" charset="0"/>
              </a:rPr>
              <a:t>- Tính cách sống khiêm tốn …..</a:t>
            </a:r>
            <a:endParaRPr lang="en-US" sz="2800" b="1" dirty="0">
              <a:effectLst/>
              <a:latin typeface="Times New Roman" panose="02020603050405020304" pitchFamily="18" charset="0"/>
              <a:ea typeface="Times New Roman" panose="02020603050405020304" pitchFamily="18" charset="0"/>
            </a:endParaRPr>
          </a:p>
          <a:p>
            <a:pPr marL="285750" indent="-285750" algn="just">
              <a:spcAft>
                <a:spcPts val="0"/>
              </a:spcAft>
              <a:buFont typeface="Wingdings" panose="05000000000000000000" pitchFamily="2" charset="2"/>
              <a:buChar char="è"/>
            </a:pPr>
            <a:r>
              <a:rPr lang="en-US" sz="2800" b="1" dirty="0">
                <a:latin typeface="Times New Roman" panose="02020603050405020304" pitchFamily="18" charset="0"/>
                <a:ea typeface="Times New Roman" panose="02020603050405020304" pitchFamily="18" charset="0"/>
              </a:rPr>
              <a:t>Thầm lặng cống hiến xây dựng đất nước.</a:t>
            </a:r>
          </a:p>
        </p:txBody>
      </p:sp>
      <p:pic>
        <p:nvPicPr>
          <p:cNvPr id="5124" name="Picture 4" descr="Soạn bài Lặng lẽ Sa Pa : 10 bài soạn Lặng Lẽ sa Pa ngắn đặc sắc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7724" y="995083"/>
            <a:ext cx="4253501" cy="49362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Ảnh động Powerpoint CTU"/>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98017" y="494211"/>
            <a:ext cx="1000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10949" y="6209211"/>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0" y="6191794"/>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42707" y="618526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46320"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5377"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36428" y="6142967"/>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83082" y="6189617"/>
            <a:ext cx="1881051" cy="66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5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ircle(in)">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737" y="317923"/>
            <a:ext cx="7702732" cy="5262979"/>
          </a:xfrm>
          <a:prstGeom prst="rect">
            <a:avLst/>
          </a:prstGeom>
        </p:spPr>
        <p:txBody>
          <a:bodyPr wrap="square">
            <a:spAutoFit/>
          </a:bodyPr>
          <a:lstStyle/>
          <a:p>
            <a:pPr algn="just">
              <a:spcAft>
                <a:spcPts val="0"/>
              </a:spcAft>
            </a:pPr>
            <a:r>
              <a:rPr lang="en-US" sz="2400" b="1" dirty="0">
                <a:solidFill>
                  <a:srgbClr val="FF0000"/>
                </a:solidFill>
                <a:latin typeface="Times New Roman" panose="02020603050405020304" pitchFamily="18" charset="0"/>
                <a:ea typeface="Times New Roman" panose="02020603050405020304" pitchFamily="18" charset="0"/>
              </a:rPr>
              <a:t>3. Cảm nghĩ của em về nhân vật bé Thu (trong văn bản “Chiếc lược ngà”  của tác giả </a:t>
            </a:r>
            <a:r>
              <a:rPr lang="en-US" sz="2400" b="1" dirty="0" err="1">
                <a:solidFill>
                  <a:srgbClr val="FF0000"/>
                </a:solidFill>
                <a:latin typeface="Times New Roman" panose="02020603050405020304" pitchFamily="18" charset="0"/>
                <a:ea typeface="Times New Roman" panose="02020603050405020304" pitchFamily="18" charset="0"/>
              </a:rPr>
              <a:t>Nguyễn</a:t>
            </a:r>
            <a:r>
              <a:rPr lang="en-US" sz="2400" b="1" dirty="0">
                <a:solidFill>
                  <a:srgbClr val="FF0000"/>
                </a:solidFill>
                <a:latin typeface="Times New Roman" panose="02020603050405020304" pitchFamily="18" charset="0"/>
                <a:ea typeface="Times New Roman" panose="02020603050405020304" pitchFamily="18" charset="0"/>
              </a:rPr>
              <a:t> Quang Sáng”)</a:t>
            </a:r>
          </a:p>
          <a:p>
            <a:pPr algn="just">
              <a:spcAft>
                <a:spcPts val="0"/>
              </a:spcAft>
            </a:pPr>
            <a:endParaRPr lang="en-US" sz="2400" b="1" dirty="0">
              <a:solidFill>
                <a:srgbClr val="FF0000"/>
              </a:solidFill>
              <a:effectLst/>
              <a:latin typeface="Times New Roman" panose="02020603050405020304" pitchFamily="18" charset="0"/>
              <a:ea typeface="Times New Roman" panose="02020603050405020304" pitchFamily="18" charset="0"/>
            </a:endParaRPr>
          </a:p>
          <a:p>
            <a:pPr algn="just">
              <a:spcAft>
                <a:spcPts val="0"/>
              </a:spcAft>
            </a:pPr>
            <a:r>
              <a:rPr lang="en-US" sz="2400" b="1" dirty="0">
                <a:latin typeface="Times New Roman" panose="02020603050405020304" pitchFamily="18" charset="0"/>
                <a:ea typeface="Times New Roman" panose="02020603050405020304" pitchFamily="18" charset="0"/>
              </a:rPr>
              <a:t>- Tình yêu cha mạnh </a:t>
            </a:r>
            <a:r>
              <a:rPr lang="en-US" sz="2400" b="1" dirty="0" err="1">
                <a:latin typeface="Times New Roman" panose="02020603050405020304" pitchFamily="18" charset="0"/>
                <a:ea typeface="Times New Roman" panose="02020603050405020304" pitchFamily="18" charset="0"/>
              </a:rPr>
              <a:t>mẽ</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sâu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sắc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nhưng</a:t>
            </a:r>
            <a:r>
              <a:rPr lang="en-US" sz="2400" b="1" dirty="0">
                <a:latin typeface="Times New Roman" panose="02020603050405020304" pitchFamily="18" charset="0"/>
                <a:ea typeface="Times New Roman" panose="02020603050405020304" pitchFamily="18" charset="0"/>
              </a:rPr>
              <a:t> cũng thật dứt khoát rạch ròi, đồng thời còn cứng cỏi đến mức </a:t>
            </a:r>
            <a:r>
              <a:rPr lang="en-US" sz="2400" b="1" dirty="0" err="1">
                <a:latin typeface="Times New Roman" panose="02020603050405020304" pitchFamily="18" charset="0"/>
                <a:ea typeface="Times New Roman" panose="02020603050405020304" pitchFamily="18" charset="0"/>
              </a:rPr>
              <a:t>ương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ngạnh</a:t>
            </a:r>
            <a:r>
              <a:rPr lang="en-US" sz="2400" b="1" dirty="0">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a:p>
            <a:pPr algn="just">
              <a:spcAft>
                <a:spcPts val="0"/>
              </a:spcAft>
            </a:pPr>
            <a:r>
              <a:rPr lang="en-US" sz="2400" b="1" dirty="0">
                <a:latin typeface="Times New Roman" panose="02020603050405020304" pitchFamily="18" charset="0"/>
                <a:ea typeface="Times New Roman" panose="02020603050405020304" pitchFamily="18" charset="0"/>
              </a:rPr>
              <a:t>- Xa cách lạnh nhạt khi mới gặp cha.</a:t>
            </a:r>
            <a:endParaRPr lang="en-US" sz="2400" b="1" dirty="0">
              <a:effectLst/>
              <a:latin typeface="Times New Roman" panose="02020603050405020304" pitchFamily="18" charset="0"/>
              <a:ea typeface="Times New Roman" panose="02020603050405020304" pitchFamily="18" charset="0"/>
            </a:endParaRPr>
          </a:p>
          <a:p>
            <a:pPr algn="just">
              <a:spcAft>
                <a:spcPts val="0"/>
              </a:spcAft>
            </a:pPr>
            <a:r>
              <a:rPr lang="en-US" sz="2400" b="1" dirty="0">
                <a:latin typeface="Times New Roman" panose="02020603050405020304" pitchFamily="18" charset="0"/>
                <a:ea typeface="Times New Roman" panose="02020603050405020304" pitchFamily="18" charset="0"/>
              </a:rPr>
              <a:t>- Phản ứng quyết liệt rồi bỏ sang nhà ngoại</a:t>
            </a:r>
            <a:endParaRPr lang="en-US" sz="2400" b="1" dirty="0">
              <a:effectLst/>
              <a:latin typeface="Times New Roman" panose="02020603050405020304" pitchFamily="18" charset="0"/>
              <a:ea typeface="Times New Roman" panose="02020603050405020304" pitchFamily="18" charset="0"/>
            </a:endParaRPr>
          </a:p>
          <a:p>
            <a:pPr algn="just">
              <a:spcAft>
                <a:spcPts val="0"/>
              </a:spcAft>
            </a:pPr>
            <a:r>
              <a:rPr lang="en-US" sz="2400" b="1" dirty="0">
                <a:latin typeface="Times New Roman" panose="02020603050405020304" pitchFamily="18" charset="0"/>
                <a:ea typeface="Times New Roman" panose="02020603050405020304" pitchFamily="18" charset="0"/>
              </a:rPr>
              <a:t>- Được ngoại giải thích, hiểu, hối hận …</a:t>
            </a:r>
            <a:endParaRPr lang="en-US" sz="2400" b="1" dirty="0">
              <a:effectLst/>
              <a:latin typeface="Times New Roman" panose="02020603050405020304" pitchFamily="18" charset="0"/>
              <a:ea typeface="Times New Roman" panose="02020603050405020304" pitchFamily="18" charset="0"/>
            </a:endParaRPr>
          </a:p>
          <a:p>
            <a:pPr algn="just">
              <a:spcAft>
                <a:spcPts val="0"/>
              </a:spcAft>
            </a:pPr>
            <a:r>
              <a:rPr lang="en-US" sz="2400" b="1" dirty="0">
                <a:latin typeface="Times New Roman" panose="02020603050405020304" pitchFamily="18" charset="0"/>
                <a:ea typeface="Times New Roman" panose="02020603050405020304" pitchFamily="18" charset="0"/>
              </a:rPr>
              <a:t>- Phút cuối cùng tình yêu cha bộc </a:t>
            </a:r>
            <a:r>
              <a:rPr lang="en-US" sz="2400" b="1">
                <a:latin typeface="Times New Roman" panose="02020603050405020304" pitchFamily="18" charset="0"/>
                <a:ea typeface="Times New Roman" panose="02020603050405020304" pitchFamily="18" charset="0"/>
              </a:rPr>
              <a:t>lộ mãnh </a:t>
            </a:r>
            <a:r>
              <a:rPr lang="en-US" sz="2400" b="1" dirty="0">
                <a:latin typeface="Times New Roman" panose="02020603050405020304" pitchFamily="18" charset="0"/>
                <a:ea typeface="Times New Roman" panose="02020603050405020304" pitchFamily="18" charset="0"/>
              </a:rPr>
              <a:t>liệt và xót xa.</a:t>
            </a:r>
            <a:endParaRPr lang="en-US" sz="2400" b="1" dirty="0">
              <a:effectLst/>
              <a:latin typeface="Times New Roman" panose="02020603050405020304" pitchFamily="18" charset="0"/>
              <a:ea typeface="Times New Roman" panose="02020603050405020304" pitchFamily="18" charset="0"/>
            </a:endParaRPr>
          </a:p>
          <a:p>
            <a:pPr algn="just">
              <a:spcAft>
                <a:spcPts val="0"/>
              </a:spcAft>
            </a:pPr>
            <a:r>
              <a:rPr lang="en-US" sz="2400" b="1" dirty="0">
                <a:latin typeface="Times New Roman" panose="02020603050405020304" pitchFamily="18" charset="0"/>
                <a:ea typeface="Times New Roman" panose="02020603050405020304" pitchFamily="18" charset="0"/>
              </a:rPr>
              <a:t>* Chiến tranh có thể hủy diệt cuộc sống, nhưng không thể hủy diệt tình  cảm gia đình thiêng liêng của con người, bằng chứng là tình cha con của bé Thu không bao giờ chết.</a:t>
            </a:r>
            <a:endParaRPr lang="en-US" sz="2400" b="1" dirty="0">
              <a:effectLst/>
              <a:latin typeface="Times New Roman" panose="02020603050405020304" pitchFamily="18" charset="0"/>
              <a:ea typeface="Times New Roman" panose="02020603050405020304" pitchFamily="18" charset="0"/>
            </a:endParaRPr>
          </a:p>
        </p:txBody>
      </p:sp>
      <p:pic>
        <p:nvPicPr>
          <p:cNvPr id="6148" name="Picture 4" descr="Audio] Truyện ngắn Chiếc lược ngà – Nguyễn Quang Sáng | Ký ức tuổi th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990" y="762329"/>
            <a:ext cx="3744866" cy="53143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Ảnh động Powerpoint CTU"/>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64224" y="182880"/>
            <a:ext cx="1000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10949" y="6209211"/>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30" y="6191794"/>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42707" y="618526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46320"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5377"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436428" y="6142967"/>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nh Dong (2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83082" y="6189617"/>
            <a:ext cx="1881051" cy="66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76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wipe(down)">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arn(inVertical)">
                                      <p:cBhvr>
                                        <p:cTn id="20" dur="500"/>
                                        <p:tgtEl>
                                          <p:spTgt spid="4">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arn(inVertical)">
                                      <p:cBhvr>
                                        <p:cTn id="23" dur="500"/>
                                        <p:tgtEl>
                                          <p:spTgt spid="4">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arn(inVertical)">
                                      <p:cBhvr>
                                        <p:cTn id="26" dur="500"/>
                                        <p:tgtEl>
                                          <p:spTgt spid="4">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arn(inVertical)">
                                      <p:cBhvr>
                                        <p:cTn id="29" dur="500"/>
                                        <p:tgtEl>
                                          <p:spTgt spid="4">
                                            <p:txEl>
                                              <p:pRg st="6" end="6"/>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barn(inVertical)">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702" y="352062"/>
            <a:ext cx="6620691" cy="1325563"/>
          </a:xfrm>
        </p:spPr>
        <p:txBody>
          <a:bodyPr/>
          <a:lstStyle/>
          <a:p>
            <a:r>
              <a:rPr lang="en-US" b="1" dirty="0">
                <a:solidFill>
                  <a:srgbClr val="FF0000"/>
                </a:solidFill>
                <a:latin typeface="Times New Roman" panose="02020603050405020304" pitchFamily="18" charset="0"/>
                <a:cs typeface="Times New Roman" panose="02020603050405020304" pitchFamily="18" charset="0"/>
              </a:rPr>
              <a:t>IV. Luyện tập- Vận dụng</a:t>
            </a:r>
          </a:p>
        </p:txBody>
      </p:sp>
      <p:sp>
        <p:nvSpPr>
          <p:cNvPr id="3" name="Content Placeholder 2"/>
          <p:cNvSpPr>
            <a:spLocks noGrp="1"/>
          </p:cNvSpPr>
          <p:nvPr>
            <p:ph idx="1"/>
          </p:nvPr>
        </p:nvSpPr>
        <p:spPr/>
        <p:txBody>
          <a:bodyPr/>
          <a:lstStyle/>
          <a:p>
            <a:pPr marL="0" lvl="0" indent="0" algn="just">
              <a:buNone/>
            </a:pPr>
            <a:r>
              <a:rPr lang="en-US" b="1" dirty="0">
                <a:latin typeface="Times New Roman" panose="02020603050405020304" pitchFamily="18" charset="0"/>
                <a:cs typeface="Times New Roman" panose="02020603050405020304" pitchFamily="18" charset="0"/>
              </a:rPr>
              <a:t>1. Cảm nghĩ của em về nhân vật bé Thu và tình cha con trong chiến tranh qua truyện “Chiếc lược ngà” của </a:t>
            </a:r>
            <a:r>
              <a:rPr lang="en-US" b="1" dirty="0" err="1">
                <a:latin typeface="Times New Roman" panose="02020603050405020304" pitchFamily="18" charset="0"/>
                <a:cs typeface="Times New Roman" panose="02020603050405020304" pitchFamily="18" charset="0"/>
              </a:rPr>
              <a:t>Nguyễn</a:t>
            </a:r>
            <a:r>
              <a:rPr lang="en-US" b="1" dirty="0">
                <a:latin typeface="Times New Roman" panose="02020603050405020304" pitchFamily="18" charset="0"/>
                <a:cs typeface="Times New Roman" panose="02020603050405020304" pitchFamily="18" charset="0"/>
              </a:rPr>
              <a:t> </a:t>
            </a:r>
            <a:r>
              <a:rPr lang="en-US" b="1">
                <a:latin typeface="Times New Roman" panose="02020603050405020304" pitchFamily="18" charset="0"/>
                <a:cs typeface="Times New Roman" panose="02020603050405020304" pitchFamily="18" charset="0"/>
              </a:rPr>
              <a:t>Quang Sáng.</a:t>
            </a:r>
            <a:endParaRPr lang="en-US" b="1" dirty="0">
              <a:latin typeface="Times New Roman" panose="02020603050405020304" pitchFamily="18" charset="0"/>
              <a:cs typeface="Times New Roman" panose="02020603050405020304" pitchFamily="18" charset="0"/>
            </a:endParaRPr>
          </a:p>
          <a:p>
            <a:pPr marL="0" lvl="0" indent="0" algn="just">
              <a:buNone/>
            </a:pPr>
            <a:r>
              <a:rPr lang="en-US" b="1" dirty="0">
                <a:latin typeface="Times New Roman" panose="02020603050405020304" pitchFamily="18" charset="0"/>
                <a:cs typeface="Times New Roman" panose="02020603050405020304" pitchFamily="18" charset="0"/>
              </a:rPr>
              <a:t>2. Phân tích những hình ảnh biểu tượng: “Đầu súng trăng treo (trong bài “Đồng chí” của tác giả Chính Hữu), trăng (trong bài “Ánh trăng” của tác giả </a:t>
            </a:r>
            <a:r>
              <a:rPr lang="en-US" b="1" dirty="0" err="1">
                <a:latin typeface="Times New Roman" panose="02020603050405020304" pitchFamily="18" charset="0"/>
                <a:cs typeface="Times New Roman" panose="02020603050405020304" pitchFamily="18" charset="0"/>
              </a:rPr>
              <a:t>Nguyễn</a:t>
            </a:r>
            <a:r>
              <a:rPr lang="en-US" b="1" dirty="0">
                <a:latin typeface="Times New Roman" panose="02020603050405020304" pitchFamily="18" charset="0"/>
                <a:cs typeface="Times New Roman" panose="02020603050405020304" pitchFamily="18" charset="0"/>
              </a:rPr>
              <a:t> Duy), chọn bình một đoạn (hoặc khổ) thơ đặc sắc trong các bài thơ </a:t>
            </a:r>
            <a:r>
              <a:rPr lang="en-US" b="1" err="1">
                <a:latin typeface="Times New Roman" panose="02020603050405020304" pitchFamily="18" charset="0"/>
                <a:cs typeface="Times New Roman" panose="02020603050405020304" pitchFamily="18" charset="0"/>
              </a:rPr>
              <a:t>đã</a:t>
            </a:r>
            <a:r>
              <a:rPr lang="en-US" b="1">
                <a:latin typeface="Times New Roman" panose="02020603050405020304" pitchFamily="18" charset="0"/>
                <a:cs typeface="Times New Roman" panose="02020603050405020304" pitchFamily="18" charset="0"/>
              </a:rPr>
              <a:t> học</a:t>
            </a:r>
            <a:r>
              <a:rPr lang="en-US" b="1" dirty="0">
                <a:latin typeface="Times New Roman" panose="02020603050405020304" pitchFamily="18" charset="0"/>
                <a:cs typeface="Times New Roman" panose="02020603050405020304" pitchFamily="18" charset="0"/>
              </a:rPr>
              <a:t>.</a:t>
            </a:r>
            <a:r>
              <a:rPr lang="en-US" b="1">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marL="0" indent="0">
              <a:buNone/>
            </a:pPr>
            <a:endParaRPr lang="en-US" b="1" dirty="0">
              <a:latin typeface="Times New Roman" panose="02020603050405020304" pitchFamily="18" charset="0"/>
              <a:cs typeface="Times New Roman" panose="02020603050405020304" pitchFamily="18" charset="0"/>
            </a:endParaRPr>
          </a:p>
        </p:txBody>
      </p:sp>
      <p:pic>
        <p:nvPicPr>
          <p:cNvPr id="4"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10949" y="6209211"/>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30" y="6191794"/>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2707" y="618526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46320"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5377"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36428" y="6142967"/>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83082" y="6189617"/>
            <a:ext cx="1881051" cy="66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04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3937" y="468919"/>
            <a:ext cx="2641228" cy="943022"/>
          </a:xfrm>
        </p:spPr>
        <p:txBody>
          <a:bodyPr>
            <a:noAutofit/>
          </a:bodyPr>
          <a:lstStyle/>
          <a:p>
            <a:pPr marL="0" indent="0">
              <a:buNone/>
            </a:pPr>
            <a:r>
              <a:rPr lang="en-US" sz="4000" b="1" dirty="0">
                <a:solidFill>
                  <a:srgbClr val="FF0000"/>
                </a:solidFill>
                <a:latin typeface="Times New Roman" panose="02020603050405020304" pitchFamily="18" charset="0"/>
                <a:cs typeface="Times New Roman" panose="02020603050405020304" pitchFamily="18" charset="0"/>
              </a:rPr>
              <a:t>DẶN DÒ</a:t>
            </a:r>
          </a:p>
          <a:p>
            <a:pPr marL="0" indent="0">
              <a:buNone/>
            </a:pP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 Box 35"/>
          <p:cNvSpPr txBox="1">
            <a:spLocks noChangeArrowheads="1"/>
          </p:cNvSpPr>
          <p:nvPr/>
        </p:nvSpPr>
        <p:spPr bwMode="auto">
          <a:xfrm>
            <a:off x="1725705" y="1667435"/>
            <a:ext cx="10012457" cy="2062103"/>
          </a:xfrm>
          <a:prstGeom prst="rect">
            <a:avLst/>
          </a:prstGeom>
          <a:noFill/>
          <a:ln>
            <a:noFill/>
          </a:ln>
          <a:effec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marL="457200" indent="-457200">
              <a:spcBef>
                <a:spcPct val="50000"/>
              </a:spcBef>
              <a:buFontTx/>
              <a:buChar char="-"/>
              <a:defRPr/>
            </a:pPr>
            <a:r>
              <a:rPr lang="en-US" altLang="en-US" sz="3200" b="1" dirty="0">
                <a:latin typeface="Times New Roman" panose="02020603050405020304" pitchFamily="18" charset="0"/>
                <a:cs typeface="Times New Roman" panose="02020603050405020304" pitchFamily="18" charset="0"/>
              </a:rPr>
              <a:t>Đọc bài: </a:t>
            </a:r>
            <a:r>
              <a:rPr lang="en-US" sz="3200" b="1" i="1" dirty="0">
                <a:latin typeface="Times New Roman" panose="02020603050405020304" pitchFamily="18" charset="0"/>
                <a:cs typeface="Times New Roman" panose="02020603050405020304" pitchFamily="18" charset="0"/>
              </a:rPr>
              <a:t>Tổng kết từ vựng</a:t>
            </a:r>
            <a:endParaRPr lang="en-US" altLang="en-US" sz="3200" b="1" dirty="0">
              <a:latin typeface="Times New Roman" panose="02020603050405020304" pitchFamily="18" charset="0"/>
              <a:cs typeface="Times New Roman" panose="02020603050405020304" pitchFamily="18" charset="0"/>
            </a:endParaRPr>
          </a:p>
          <a:p>
            <a:pPr marL="457200" indent="-457200" eaLnBrk="1" hangingPunct="1">
              <a:spcBef>
                <a:spcPct val="50000"/>
              </a:spcBef>
              <a:buFontTx/>
              <a:buChar char="-"/>
              <a:defRPr/>
            </a:pPr>
            <a:r>
              <a:rPr lang="en-US" altLang="en-US" sz="3200" b="1" dirty="0">
                <a:latin typeface="Times New Roman" panose="02020603050405020304" pitchFamily="18" charset="0"/>
                <a:cs typeface="Times New Roman" panose="02020603050405020304" pitchFamily="18" charset="0"/>
              </a:rPr>
              <a:t>Chuẩn bị trước phần hướng dẫn tự học bài tiếp </a:t>
            </a:r>
            <a:r>
              <a:rPr lang="en-US" altLang="en-US" sz="3200" b="1" dirty="0" err="1">
                <a:latin typeface="Times New Roman" panose="02020603050405020304" pitchFamily="18" charset="0"/>
                <a:cs typeface="Times New Roman" panose="02020603050405020304" pitchFamily="18" charset="0"/>
              </a:rPr>
              <a:t>theo.</a:t>
            </a:r>
            <a:endParaRPr lang="en-US" altLang="en-US" sz="3200" b="1" dirty="0">
              <a:latin typeface="Times New Roman" panose="02020603050405020304" pitchFamily="18" charset="0"/>
              <a:cs typeface="Times New Roman" panose="02020603050405020304" pitchFamily="18" charset="0"/>
            </a:endParaRPr>
          </a:p>
          <a:p>
            <a:pPr eaLnBrk="1" hangingPunct="1">
              <a:spcBef>
                <a:spcPct val="50000"/>
              </a:spcBef>
              <a:defRPr/>
            </a:pPr>
            <a:r>
              <a:rPr lang="en-US" altLang="en-US" sz="3200" b="1" dirty="0">
                <a:latin typeface="Times New Roman" panose="02020603050405020304" pitchFamily="18" charset="0"/>
                <a:cs typeface="Times New Roman" panose="02020603050405020304" pitchFamily="18" charset="0"/>
              </a:rPr>
              <a:t>          </a:t>
            </a:r>
          </a:p>
        </p:txBody>
      </p:sp>
      <p:pic>
        <p:nvPicPr>
          <p:cNvPr id="5"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10949" y="6209211"/>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30" y="6191794"/>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2707" y="618526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46320"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5377"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36428" y="6142967"/>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83082" y="6189617"/>
            <a:ext cx="1881051" cy="66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6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 Best Summer cartoon ideas | kids background, powerpoint background  design, summer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431098" y="2564537"/>
            <a:ext cx="8649999" cy="1077218"/>
          </a:xfrm>
          <a:prstGeom prst="rect">
            <a:avLst/>
          </a:prstGeom>
          <a:noFill/>
        </p:spPr>
        <p:txBody>
          <a:bodyPr wrap="square">
            <a:spAutoFit/>
          </a:bodyPr>
          <a:lstStyle/>
          <a:p>
            <a:pPr algn="ctr" eaLnBrk="1" hangingPunct="1">
              <a:spcBef>
                <a:spcPts val="0"/>
              </a:spcBef>
              <a:defRPr/>
            </a:pPr>
            <a:r>
              <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CHÚC CÁC EM LUÔN HỌC TỐT</a:t>
            </a:r>
          </a:p>
          <a:p>
            <a:pPr algn="ctr" eaLnBrk="1" hangingPunct="1">
              <a:spcBef>
                <a:spcPts val="0"/>
              </a:spcBef>
              <a:defRPr/>
            </a:pPr>
            <a:r>
              <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anose="02020603050405020304" pitchFamily="18" charset="0"/>
                <a:cs typeface="Times New Roman" panose="02020603050405020304" pitchFamily="18" charset="0"/>
              </a:rPr>
              <a:t>HẸN GẶP LẠI CÁC EM.</a:t>
            </a:r>
            <a:endParaRPr lang="en-US" sz="32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288768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Ảnh động Powerpoint CT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57159" y="686835"/>
            <a:ext cx="1000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10949" y="6209211"/>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0" y="6191794"/>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42707" y="618526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46320"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5377"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36428" y="6142967"/>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Ảnh động trang trí (6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6386" y="140291"/>
            <a:ext cx="12075614" cy="1041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Ảnh động trang trí (7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939090" y="2903788"/>
            <a:ext cx="6509292" cy="7017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Ảnh động trang trí (7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738185" y="2804323"/>
            <a:ext cx="6509292" cy="7017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Ảnh động trang trí (7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085" y="-114069"/>
            <a:ext cx="6509292" cy="7017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Ảnh động trang trí (77)"/>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80944" y="-155172"/>
            <a:ext cx="6509292" cy="7017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D0AA445-01CA-4015-BE7D-EA8D4F32C07E}"/>
              </a:ext>
            </a:extLst>
          </p:cNvPr>
          <p:cNvSpPr/>
          <p:nvPr/>
        </p:nvSpPr>
        <p:spPr>
          <a:xfrm>
            <a:off x="4230585" y="786300"/>
            <a:ext cx="3730830"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TIẾT 62, 63</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Rectangle 4">
            <a:extLst>
              <a:ext uri="{FF2B5EF4-FFF2-40B4-BE49-F238E27FC236}">
                <a16:creationId xmlns:a16="http://schemas.microsoft.com/office/drawing/2014/main" id="{8E8187B1-2FE7-4587-82C9-2C719205FDF7}"/>
              </a:ext>
            </a:extLst>
          </p:cNvPr>
          <p:cNvSpPr/>
          <p:nvPr/>
        </p:nvSpPr>
        <p:spPr>
          <a:xfrm>
            <a:off x="512508" y="2836921"/>
            <a:ext cx="11073481"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ÔN TẬP THƠ, TRUYỆN HIỆN ĐẠI</a:t>
            </a:r>
            <a:endParaRPr lang="en-US" sz="5400" b="1" cap="none" spc="0"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48455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81051" y="171360"/>
            <a:ext cx="8151223" cy="640714"/>
          </a:xfrm>
          <a:solidFill>
            <a:srgbClr val="FFFF00"/>
          </a:solidFill>
        </p:spPr>
        <p:txBody>
          <a:bodyPr>
            <a:normAutofit/>
          </a:bodyPr>
          <a:lstStyle/>
          <a:p>
            <a:pPr algn="ctr"/>
            <a:r>
              <a:rPr lang="en-US" sz="3800" b="1" dirty="0">
                <a:solidFill>
                  <a:srgbClr val="FF0000"/>
                </a:solidFill>
                <a:latin typeface="Times New Roman" panose="02020603050405020304" pitchFamily="18" charset="0"/>
                <a:cs typeface="Times New Roman" panose="02020603050405020304" pitchFamily="18" charset="0"/>
              </a:rPr>
              <a:t>ÔN TẬP THƠ, TRUYỆN HIỆN ĐẠI</a:t>
            </a:r>
          </a:p>
        </p:txBody>
      </p:sp>
      <p:sp>
        <p:nvSpPr>
          <p:cNvPr id="5" name="Title 1"/>
          <p:cNvSpPr txBox="1">
            <a:spLocks/>
          </p:cNvSpPr>
          <p:nvPr/>
        </p:nvSpPr>
        <p:spPr>
          <a:xfrm>
            <a:off x="418011" y="703215"/>
            <a:ext cx="6298474" cy="801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I. Lập bảng thống kê tác phẩm thơ</a:t>
            </a:r>
          </a:p>
        </p:txBody>
      </p:sp>
      <p:pic>
        <p:nvPicPr>
          <p:cNvPr id="7170" name="Picture 2" descr="Dàn ý bài thơ Đồng chí hay nhất (4 mẫu) - Vă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81" y="1728650"/>
            <a:ext cx="3093721" cy="253326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iá trị nghệ thuật khổ cuối &amp;quot;Bài thơ về tiểu đội xe không kính&amp;quot; - Học Văn  Hó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464" y="1876809"/>
            <a:ext cx="2897776" cy="238510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Đoàn thuyền đánh cá - Tác giả: Huy Cậ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42" y="4624251"/>
            <a:ext cx="2887482" cy="196793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Những nhận định văn học hay về bài thơ &amp;quot;Bếp lửa&amp;quot; và nhà thơ Bằng Việt -  Theki.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4902" y="4598171"/>
            <a:ext cx="2819945" cy="1967932"/>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Bài văn mẫu lớp 9: Phân tích bài thơ Khúc hát ru những em bé lớn trên lưng  mẹ"/>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725" y="4572091"/>
            <a:ext cx="2888526" cy="2020092"/>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Ánh trăng - Nguyễn Du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9129" y="4572091"/>
            <a:ext cx="2690951" cy="1994012"/>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7006047" y="703215"/>
            <a:ext cx="5029200" cy="3449841"/>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Kể tên các tác phẩm thơ hiện đại đã học? Nêu thể loại, năm  sáng tác, tác giả, nghệ thuật, nội dung  của từng tác phẩm thơ hiện đại mà em đã được học.</a:t>
            </a:r>
          </a:p>
        </p:txBody>
      </p:sp>
      <p:pic>
        <p:nvPicPr>
          <p:cNvPr id="16" name="Picture 2" descr="Ảnh động Powerpoint CTU"/>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0854823" y="-58785"/>
            <a:ext cx="10001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29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1000"/>
                                        <p:tgtEl>
                                          <p:spTgt spid="7172"/>
                                        </p:tgtEl>
                                      </p:cBhvr>
                                    </p:animEffect>
                                    <p:anim calcmode="lin" valueType="num">
                                      <p:cBhvr>
                                        <p:cTn id="20" dur="1000" fill="hold"/>
                                        <p:tgtEl>
                                          <p:spTgt spid="7172"/>
                                        </p:tgtEl>
                                        <p:attrNameLst>
                                          <p:attrName>ppt_x</p:attrName>
                                        </p:attrNameLst>
                                      </p:cBhvr>
                                      <p:tavLst>
                                        <p:tav tm="0">
                                          <p:val>
                                            <p:strVal val="#ppt_x"/>
                                          </p:val>
                                        </p:tav>
                                        <p:tav tm="100000">
                                          <p:val>
                                            <p:strVal val="#ppt_x"/>
                                          </p:val>
                                        </p:tav>
                                      </p:tavLst>
                                    </p:anim>
                                    <p:anim calcmode="lin" valueType="num">
                                      <p:cBhvr>
                                        <p:cTn id="21" dur="1000" fill="hold"/>
                                        <p:tgtEl>
                                          <p:spTgt spid="717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174"/>
                                        </p:tgtEl>
                                        <p:attrNameLst>
                                          <p:attrName>style.visibility</p:attrName>
                                        </p:attrNameLst>
                                      </p:cBhvr>
                                      <p:to>
                                        <p:strVal val="visible"/>
                                      </p:to>
                                    </p:set>
                                    <p:animEffect transition="in" filter="fade">
                                      <p:cBhvr>
                                        <p:cTn id="24" dur="1000"/>
                                        <p:tgtEl>
                                          <p:spTgt spid="7174"/>
                                        </p:tgtEl>
                                      </p:cBhvr>
                                    </p:animEffect>
                                    <p:anim calcmode="lin" valueType="num">
                                      <p:cBhvr>
                                        <p:cTn id="25" dur="1000" fill="hold"/>
                                        <p:tgtEl>
                                          <p:spTgt spid="7174"/>
                                        </p:tgtEl>
                                        <p:attrNameLst>
                                          <p:attrName>ppt_x</p:attrName>
                                        </p:attrNameLst>
                                      </p:cBhvr>
                                      <p:tavLst>
                                        <p:tav tm="0">
                                          <p:val>
                                            <p:strVal val="#ppt_x"/>
                                          </p:val>
                                        </p:tav>
                                        <p:tav tm="100000">
                                          <p:val>
                                            <p:strVal val="#ppt_x"/>
                                          </p:val>
                                        </p:tav>
                                      </p:tavLst>
                                    </p:anim>
                                    <p:anim calcmode="lin" valueType="num">
                                      <p:cBhvr>
                                        <p:cTn id="26" dur="1000" fill="hold"/>
                                        <p:tgtEl>
                                          <p:spTgt spid="717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176"/>
                                        </p:tgtEl>
                                        <p:attrNameLst>
                                          <p:attrName>style.visibility</p:attrName>
                                        </p:attrNameLst>
                                      </p:cBhvr>
                                      <p:to>
                                        <p:strVal val="visible"/>
                                      </p:to>
                                    </p:set>
                                    <p:animEffect transition="in" filter="fade">
                                      <p:cBhvr>
                                        <p:cTn id="29" dur="1000"/>
                                        <p:tgtEl>
                                          <p:spTgt spid="7176"/>
                                        </p:tgtEl>
                                      </p:cBhvr>
                                    </p:animEffect>
                                    <p:anim calcmode="lin" valueType="num">
                                      <p:cBhvr>
                                        <p:cTn id="30" dur="1000" fill="hold"/>
                                        <p:tgtEl>
                                          <p:spTgt spid="7176"/>
                                        </p:tgtEl>
                                        <p:attrNameLst>
                                          <p:attrName>ppt_x</p:attrName>
                                        </p:attrNameLst>
                                      </p:cBhvr>
                                      <p:tavLst>
                                        <p:tav tm="0">
                                          <p:val>
                                            <p:strVal val="#ppt_x"/>
                                          </p:val>
                                        </p:tav>
                                        <p:tav tm="100000">
                                          <p:val>
                                            <p:strVal val="#ppt_x"/>
                                          </p:val>
                                        </p:tav>
                                      </p:tavLst>
                                    </p:anim>
                                    <p:anim calcmode="lin" valueType="num">
                                      <p:cBhvr>
                                        <p:cTn id="31" dur="1000" fill="hold"/>
                                        <p:tgtEl>
                                          <p:spTgt spid="717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178"/>
                                        </p:tgtEl>
                                        <p:attrNameLst>
                                          <p:attrName>style.visibility</p:attrName>
                                        </p:attrNameLst>
                                      </p:cBhvr>
                                      <p:to>
                                        <p:strVal val="visible"/>
                                      </p:to>
                                    </p:set>
                                    <p:animEffect transition="in" filter="fade">
                                      <p:cBhvr>
                                        <p:cTn id="34" dur="1000"/>
                                        <p:tgtEl>
                                          <p:spTgt spid="7178"/>
                                        </p:tgtEl>
                                      </p:cBhvr>
                                    </p:animEffect>
                                    <p:anim calcmode="lin" valueType="num">
                                      <p:cBhvr>
                                        <p:cTn id="35" dur="1000" fill="hold"/>
                                        <p:tgtEl>
                                          <p:spTgt spid="7178"/>
                                        </p:tgtEl>
                                        <p:attrNameLst>
                                          <p:attrName>ppt_x</p:attrName>
                                        </p:attrNameLst>
                                      </p:cBhvr>
                                      <p:tavLst>
                                        <p:tav tm="0">
                                          <p:val>
                                            <p:strVal val="#ppt_x"/>
                                          </p:val>
                                        </p:tav>
                                        <p:tav tm="100000">
                                          <p:val>
                                            <p:strVal val="#ppt_x"/>
                                          </p:val>
                                        </p:tav>
                                      </p:tavLst>
                                    </p:anim>
                                    <p:anim calcmode="lin" valueType="num">
                                      <p:cBhvr>
                                        <p:cTn id="36" dur="1000" fill="hold"/>
                                        <p:tgtEl>
                                          <p:spTgt spid="717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180"/>
                                        </p:tgtEl>
                                        <p:attrNameLst>
                                          <p:attrName>style.visibility</p:attrName>
                                        </p:attrNameLst>
                                      </p:cBhvr>
                                      <p:to>
                                        <p:strVal val="visible"/>
                                      </p:to>
                                    </p:set>
                                    <p:animEffect transition="in" filter="fade">
                                      <p:cBhvr>
                                        <p:cTn id="39" dur="1000"/>
                                        <p:tgtEl>
                                          <p:spTgt spid="7180"/>
                                        </p:tgtEl>
                                      </p:cBhvr>
                                    </p:animEffect>
                                    <p:anim calcmode="lin" valueType="num">
                                      <p:cBhvr>
                                        <p:cTn id="40" dur="1000" fill="hold"/>
                                        <p:tgtEl>
                                          <p:spTgt spid="7180"/>
                                        </p:tgtEl>
                                        <p:attrNameLst>
                                          <p:attrName>ppt_x</p:attrName>
                                        </p:attrNameLst>
                                      </p:cBhvr>
                                      <p:tavLst>
                                        <p:tav tm="0">
                                          <p:val>
                                            <p:strVal val="#ppt_x"/>
                                          </p:val>
                                        </p:tav>
                                        <p:tav tm="100000">
                                          <p:val>
                                            <p:strVal val="#ppt_x"/>
                                          </p:val>
                                        </p:tav>
                                      </p:tavLst>
                                    </p:anim>
                                    <p:anim calcmode="lin" valueType="num">
                                      <p:cBhvr>
                                        <p:cTn id="41" dur="1000" fill="hold"/>
                                        <p:tgtEl>
                                          <p:spTgt spid="718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051" y="171360"/>
            <a:ext cx="8151223" cy="640714"/>
          </a:xfrm>
          <a:solidFill>
            <a:srgbClr val="FFFF00"/>
          </a:solidFill>
        </p:spPr>
        <p:txBody>
          <a:bodyPr>
            <a:normAutofit/>
          </a:bodyPr>
          <a:lstStyle/>
          <a:p>
            <a:pPr algn="ctr"/>
            <a:r>
              <a:rPr lang="en-US" sz="3800" b="1" dirty="0">
                <a:solidFill>
                  <a:srgbClr val="FF0000"/>
                </a:solidFill>
                <a:latin typeface="Times New Roman" panose="02020603050405020304" pitchFamily="18" charset="0"/>
                <a:cs typeface="Times New Roman" panose="02020603050405020304" pitchFamily="18" charset="0"/>
              </a:rPr>
              <a:t>ÔN TẬP THƠ, TRUYỆN HIỆN ĐẠI</a:t>
            </a:r>
          </a:p>
        </p:txBody>
      </p:sp>
      <p:sp>
        <p:nvSpPr>
          <p:cNvPr id="4" name="Title 1"/>
          <p:cNvSpPr txBox="1">
            <a:spLocks/>
          </p:cNvSpPr>
          <p:nvPr/>
        </p:nvSpPr>
        <p:spPr>
          <a:xfrm>
            <a:off x="418011" y="703215"/>
            <a:ext cx="6298474" cy="801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I. Lập bảng thống kê tác phẩm thơ</a:t>
            </a:r>
          </a:p>
        </p:txBody>
      </p:sp>
      <p:graphicFrame>
        <p:nvGraphicFramePr>
          <p:cNvPr id="5" name="Table 4"/>
          <p:cNvGraphicFramePr>
            <a:graphicFrameLocks noGrp="1"/>
          </p:cNvGraphicFramePr>
          <p:nvPr>
            <p:extLst>
              <p:ext uri="{D42A27DB-BD31-4B8C-83A1-F6EECF244321}">
                <p14:modId xmlns:p14="http://schemas.microsoft.com/office/powerpoint/2010/main" val="2189621352"/>
              </p:ext>
            </p:extLst>
          </p:nvPr>
        </p:nvGraphicFramePr>
        <p:xfrm>
          <a:off x="313509" y="1505039"/>
          <a:ext cx="11556273" cy="5120007"/>
        </p:xfrm>
        <a:graphic>
          <a:graphicData uri="http://schemas.openxmlformats.org/drawingml/2006/table">
            <a:tbl>
              <a:tblPr firstRow="1" firstCol="1" bandRow="1">
                <a:tableStyleId>{5C22544A-7EE6-4342-B048-85BDC9FD1C3A}</a:tableStyleId>
              </a:tblPr>
              <a:tblGrid>
                <a:gridCol w="653731">
                  <a:extLst>
                    <a:ext uri="{9D8B030D-6E8A-4147-A177-3AD203B41FA5}">
                      <a16:colId xmlns:a16="http://schemas.microsoft.com/office/drawing/2014/main" val="2542050594"/>
                    </a:ext>
                  </a:extLst>
                </a:gridCol>
                <a:gridCol w="1634330">
                  <a:extLst>
                    <a:ext uri="{9D8B030D-6E8A-4147-A177-3AD203B41FA5}">
                      <a16:colId xmlns:a16="http://schemas.microsoft.com/office/drawing/2014/main" val="3500109923"/>
                    </a:ext>
                  </a:extLst>
                </a:gridCol>
                <a:gridCol w="1303033">
                  <a:extLst>
                    <a:ext uri="{9D8B030D-6E8A-4147-A177-3AD203B41FA5}">
                      <a16:colId xmlns:a16="http://schemas.microsoft.com/office/drawing/2014/main" val="1264216037"/>
                    </a:ext>
                  </a:extLst>
                </a:gridCol>
                <a:gridCol w="1149048">
                  <a:extLst>
                    <a:ext uri="{9D8B030D-6E8A-4147-A177-3AD203B41FA5}">
                      <a16:colId xmlns:a16="http://schemas.microsoft.com/office/drawing/2014/main" val="2617572208"/>
                    </a:ext>
                  </a:extLst>
                </a:gridCol>
                <a:gridCol w="1479182">
                  <a:extLst>
                    <a:ext uri="{9D8B030D-6E8A-4147-A177-3AD203B41FA5}">
                      <a16:colId xmlns:a16="http://schemas.microsoft.com/office/drawing/2014/main" val="858684632"/>
                    </a:ext>
                  </a:extLst>
                </a:gridCol>
                <a:gridCol w="2359923">
                  <a:extLst>
                    <a:ext uri="{9D8B030D-6E8A-4147-A177-3AD203B41FA5}">
                      <a16:colId xmlns:a16="http://schemas.microsoft.com/office/drawing/2014/main" val="3946158095"/>
                    </a:ext>
                  </a:extLst>
                </a:gridCol>
                <a:gridCol w="2977026">
                  <a:extLst>
                    <a:ext uri="{9D8B030D-6E8A-4147-A177-3AD203B41FA5}">
                      <a16:colId xmlns:a16="http://schemas.microsoft.com/office/drawing/2014/main" val="205006123"/>
                    </a:ext>
                  </a:extLst>
                </a:gridCol>
              </a:tblGrid>
              <a:tr h="375088">
                <a:tc>
                  <a:txBody>
                    <a:bodyPr/>
                    <a:lstStyle/>
                    <a:p>
                      <a:pPr>
                        <a:lnSpc>
                          <a:spcPct val="107000"/>
                        </a:lnSpc>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STT</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Tên TP</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Thể loại</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Năm sáng tác</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Tác giả</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Nghệ thuật</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r>
                        <a:rPr lang="en-US" sz="2000" b="1" dirty="0">
                          <a:solidFill>
                            <a:srgbClr val="FF0000"/>
                          </a:solidFill>
                          <a:effectLst/>
                          <a:latin typeface="Times New Roman" panose="02020603050405020304" pitchFamily="18" charset="0"/>
                          <a:cs typeface="Times New Roman" panose="02020603050405020304" pitchFamily="18" charset="0"/>
                        </a:rPr>
                        <a:t>Nội</a:t>
                      </a:r>
                      <a:r>
                        <a:rPr lang="en-US" sz="2000" b="1" baseline="0" dirty="0">
                          <a:solidFill>
                            <a:srgbClr val="FF0000"/>
                          </a:solidFill>
                          <a:effectLst/>
                          <a:latin typeface="Times New Roman" panose="02020603050405020304" pitchFamily="18" charset="0"/>
                          <a:cs typeface="Times New Roman" panose="02020603050405020304" pitchFamily="18" charset="0"/>
                        </a:rPr>
                        <a:t> dung</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extLst>
                  <a:ext uri="{0D108BD9-81ED-4DB2-BD59-A6C34878D82A}">
                    <a16:rowId xmlns:a16="http://schemas.microsoft.com/office/drawing/2014/main" val="3984771446"/>
                  </a:ext>
                </a:extLst>
              </a:tr>
              <a:tr h="1472249">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gn="ctr">
                        <a:lnSpc>
                          <a:spcPct val="107000"/>
                        </a:lnSpc>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extLst>
                  <a:ext uri="{0D108BD9-81ED-4DB2-BD59-A6C34878D82A}">
                    <a16:rowId xmlns:a16="http://schemas.microsoft.com/office/drawing/2014/main" val="4125823563"/>
                  </a:ext>
                </a:extLst>
              </a:tr>
              <a:tr h="1397726">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extLst>
                  <a:ext uri="{0D108BD9-81ED-4DB2-BD59-A6C34878D82A}">
                    <a16:rowId xmlns:a16="http://schemas.microsoft.com/office/drawing/2014/main" val="1719025593"/>
                  </a:ext>
                </a:extLst>
              </a:tr>
              <a:tr h="1619794">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extLst>
                  <a:ext uri="{0D108BD9-81ED-4DB2-BD59-A6C34878D82A}">
                    <a16:rowId xmlns:a16="http://schemas.microsoft.com/office/drawing/2014/main" val="1074652747"/>
                  </a:ext>
                </a:extLst>
              </a:tr>
            </a:tbl>
          </a:graphicData>
        </a:graphic>
      </p:graphicFrame>
      <p:sp>
        <p:nvSpPr>
          <p:cNvPr id="6" name="Rectangle 5"/>
          <p:cNvSpPr/>
          <p:nvPr/>
        </p:nvSpPr>
        <p:spPr>
          <a:xfrm>
            <a:off x="6588034" y="2278560"/>
            <a:ext cx="2111829" cy="1277786"/>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Chi tiết, hình ảnh, ngôn ngữ giản dị, chân thực, cô đọng, giàu sức biểu cảm.</a:t>
            </a:r>
          </a:p>
        </p:txBody>
      </p:sp>
      <p:sp>
        <p:nvSpPr>
          <p:cNvPr id="7" name="Rectangle 6"/>
          <p:cNvSpPr/>
          <p:nvPr/>
        </p:nvSpPr>
        <p:spPr>
          <a:xfrm>
            <a:off x="9000309" y="2159008"/>
            <a:ext cx="2843348" cy="1277786"/>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Ca ngợi tình đồng chí   keo sơn gắn bó góp phần tạo nên sức mạnh tinh thần người lính.</a:t>
            </a:r>
          </a:p>
        </p:txBody>
      </p:sp>
      <p:sp>
        <p:nvSpPr>
          <p:cNvPr id="8" name="Rectangle 7"/>
          <p:cNvSpPr/>
          <p:nvPr/>
        </p:nvSpPr>
        <p:spPr>
          <a:xfrm>
            <a:off x="6716485" y="3582115"/>
            <a:ext cx="1620216" cy="1554208"/>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Ngôn ngữ thơ giản dị tự nhiên giàu tính </a:t>
            </a:r>
            <a:r>
              <a:rPr lang="en-US" b="1">
                <a:latin typeface="Times New Roman" panose="02020603050405020304" pitchFamily="18" charset="0"/>
                <a:cs typeface="Times New Roman" panose="02020603050405020304" pitchFamily="18" charset="0"/>
              </a:rPr>
              <a:t>khẩu ngữ.</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9000309" y="3599725"/>
            <a:ext cx="2743200" cy="1277786"/>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Khắc họa hình ảnh những chiếc xe không kính, hình ảnh những người lính lái xe ở Trường Sơn.</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6588034" y="5051244"/>
            <a:ext cx="2320834" cy="1380378"/>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cs typeface="Times New Roman" panose="02020603050405020304" pitchFamily="18" charset="0"/>
              </a:rPr>
              <a:t>-Hình ảnh thơ đẹp, tráng lệ.</a:t>
            </a:r>
          </a:p>
          <a:p>
            <a:pPr>
              <a:lnSpc>
                <a:spcPct val="107000"/>
              </a:lnSpc>
              <a:spcAft>
                <a:spcPts val="0"/>
              </a:spcAft>
            </a:pPr>
            <a:r>
              <a:rPr lang="en-US" b="1" dirty="0">
                <a:latin typeface="Times New Roman" panose="02020603050405020304" pitchFamily="18" charset="0"/>
                <a:cs typeface="Times New Roman" panose="02020603050405020304" pitchFamily="18" charset="0"/>
              </a:rPr>
              <a:t> -Sử dụng ngôn ngữ thơ giàu hình ảnh.</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9289568" y="5271584"/>
            <a:ext cx="2199515" cy="981423"/>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cs typeface="Times New Roman" panose="02020603050405020304" pitchFamily="18" charset="0"/>
              </a:rPr>
              <a:t>Ca ngợi sự hài hòa giữa thiên nhiên và con người lao động.</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1336728" y="2472652"/>
            <a:ext cx="1120820"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Đồng chí </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2783153" y="2504040"/>
            <a:ext cx="1168910"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Thơ tự do</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4191582" y="2552710"/>
            <a:ext cx="646331" cy="388696"/>
          </a:xfrm>
          <a:prstGeom prst="rect">
            <a:avLst/>
          </a:prstGeom>
        </p:spPr>
        <p:txBody>
          <a:bodyPr wrap="none">
            <a:spAutoFit/>
          </a:bodyPr>
          <a:lstStyle/>
          <a:p>
            <a:pPr>
              <a:lnSpc>
                <a:spcPct val="107000"/>
              </a:lnSpc>
              <a:spcAft>
                <a:spcPts val="800"/>
              </a:spcAft>
            </a:pPr>
            <a:r>
              <a:rPr lang="en-US" b="1" dirty="0">
                <a:latin typeface="Times New Roman" panose="02020603050405020304" pitchFamily="18" charset="0"/>
                <a:cs typeface="Times New Roman" panose="02020603050405020304" pitchFamily="18" charset="0"/>
              </a:rPr>
              <a:t>1948</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5227866" y="2603553"/>
            <a:ext cx="1303562" cy="388696"/>
          </a:xfrm>
          <a:prstGeom prst="rect">
            <a:avLst/>
          </a:prstGeom>
        </p:spPr>
        <p:txBody>
          <a:bodyPr wrap="none">
            <a:spAutoFit/>
          </a:bodyPr>
          <a:lstStyle/>
          <a:p>
            <a:pPr algn="ctr">
              <a:lnSpc>
                <a:spcPct val="107000"/>
              </a:lnSpc>
              <a:spcAft>
                <a:spcPts val="0"/>
              </a:spcAft>
            </a:pPr>
            <a:r>
              <a:rPr lang="en-US" b="1" dirty="0">
                <a:latin typeface="Times New Roman" panose="02020603050405020304" pitchFamily="18" charset="0"/>
                <a:cs typeface="Times New Roman" panose="02020603050405020304" pitchFamily="18" charset="0"/>
              </a:rPr>
              <a:t>Chính Hữu</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437248" y="2599008"/>
            <a:ext cx="300082"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1022799" y="3828961"/>
            <a:ext cx="1434749" cy="981423"/>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Bài thơ về tiểu đội xe không kính</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450193" y="3918784"/>
            <a:ext cx="300082" cy="368755"/>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461749" y="5271584"/>
            <a:ext cx="300082" cy="368755"/>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1090279" y="5405566"/>
            <a:ext cx="1535739"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Đoàn thuyền đánh cá</a:t>
            </a:r>
            <a:endParaRPr lang="en-US" dirty="0"/>
          </a:p>
        </p:txBody>
      </p:sp>
      <p:sp>
        <p:nvSpPr>
          <p:cNvPr id="21" name="Rectangle 20"/>
          <p:cNvSpPr/>
          <p:nvPr/>
        </p:nvSpPr>
        <p:spPr>
          <a:xfrm>
            <a:off x="2671455" y="3947087"/>
            <a:ext cx="1168910"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Thơ tự do</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p:cNvSpPr/>
          <p:nvPr/>
        </p:nvSpPr>
        <p:spPr>
          <a:xfrm>
            <a:off x="2507949" y="5455961"/>
            <a:ext cx="1495922"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Thơ bảy chữ </a:t>
            </a:r>
          </a:p>
        </p:txBody>
      </p:sp>
      <p:sp>
        <p:nvSpPr>
          <p:cNvPr id="23" name="Rectangle 22"/>
          <p:cNvSpPr/>
          <p:nvPr/>
        </p:nvSpPr>
        <p:spPr>
          <a:xfrm>
            <a:off x="4180807" y="3933271"/>
            <a:ext cx="646331" cy="388696"/>
          </a:xfrm>
          <a:prstGeom prst="rect">
            <a:avLst/>
          </a:prstGeom>
        </p:spPr>
        <p:txBody>
          <a:bodyPr wrap="none">
            <a:spAutoFit/>
          </a:bodyPr>
          <a:lstStyle/>
          <a:p>
            <a:pPr>
              <a:lnSpc>
                <a:spcPct val="107000"/>
              </a:lnSpc>
              <a:spcAft>
                <a:spcPts val="800"/>
              </a:spcAft>
            </a:pPr>
            <a:r>
              <a:rPr lang="en-US" b="1" dirty="0">
                <a:latin typeface="Times New Roman" panose="02020603050405020304" pitchFamily="18" charset="0"/>
                <a:cs typeface="Times New Roman" panose="02020603050405020304" pitchFamily="18" charset="0"/>
              </a:rPr>
              <a:t>1969</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Rectangle 23"/>
          <p:cNvSpPr/>
          <p:nvPr/>
        </p:nvSpPr>
        <p:spPr>
          <a:xfrm>
            <a:off x="4094933" y="5405566"/>
            <a:ext cx="646331" cy="388696"/>
          </a:xfrm>
          <a:prstGeom prst="rect">
            <a:avLst/>
          </a:prstGeom>
        </p:spPr>
        <p:txBody>
          <a:bodyPr wrap="none">
            <a:spAutoFit/>
          </a:bodyPr>
          <a:lstStyle/>
          <a:p>
            <a:pPr>
              <a:lnSpc>
                <a:spcPct val="107000"/>
              </a:lnSpc>
              <a:spcAft>
                <a:spcPts val="800"/>
              </a:spcAft>
            </a:pPr>
            <a:r>
              <a:rPr lang="en-US" b="1" dirty="0">
                <a:latin typeface="Times New Roman" panose="02020603050405020304" pitchFamily="18" charset="0"/>
                <a:cs typeface="Times New Roman" panose="02020603050405020304" pitchFamily="18" charset="0"/>
              </a:rPr>
              <a:t>1958</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p:cNvSpPr/>
          <p:nvPr/>
        </p:nvSpPr>
        <p:spPr>
          <a:xfrm>
            <a:off x="5230358" y="3794073"/>
            <a:ext cx="1196567" cy="685059"/>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Phạm Tiến </a:t>
            </a:r>
            <a:r>
              <a:rPr lang="en-US" b="1" dirty="0" err="1">
                <a:latin typeface="Times New Roman" panose="02020603050405020304" pitchFamily="18" charset="0"/>
                <a:cs typeface="Times New Roman" panose="02020603050405020304" pitchFamily="18" charset="0"/>
              </a:rPr>
              <a:t>Duật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5210181" y="5455961"/>
            <a:ext cx="1075936"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Huy Cận</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7" name="Picture 2" descr="Ảnh động Powerpoint CT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43532" y="110717"/>
            <a:ext cx="10001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11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barn(inVertical)">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barn(inVertical)">
                                      <p:cBhvr>
                                        <p:cTn id="71" dur="500"/>
                                        <p:tgtEl>
                                          <p:spTgt spid="23"/>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circle(in)">
                                      <p:cBhvr>
                                        <p:cTn id="76" dur="20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circle(in)">
                                      <p:cBhvr>
                                        <p:cTn id="81" dur="2000"/>
                                        <p:tgtEl>
                                          <p:spTgt spid="8"/>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circle(in)">
                                      <p:cBhvr>
                                        <p:cTn id="86" dur="20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wipe(down)">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wipe(down)">
                                      <p:cBhvr>
                                        <p:cTn id="109" dur="500"/>
                                        <p:tgtEl>
                                          <p:spTgt spid="2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500"/>
                                        <p:tgtEl>
                                          <p:spTgt spid="26"/>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grpId="0" nodeType="click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circle(in)">
                                      <p:cBhvr>
                                        <p:cTn id="119" dur="2000"/>
                                        <p:tgtEl>
                                          <p:spTgt spid="10"/>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11"/>
                                        </p:tgtEl>
                                        <p:attrNameLst>
                                          <p:attrName>style.visibility</p:attrName>
                                        </p:attrNameLst>
                                      </p:cBhvr>
                                      <p:to>
                                        <p:strVal val="visible"/>
                                      </p:to>
                                    </p:set>
                                    <p:animEffect transition="in" filter="barn(inVertical)">
                                      <p:cBhvr>
                                        <p:cTn id="1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4777639"/>
              </p:ext>
            </p:extLst>
          </p:nvPr>
        </p:nvGraphicFramePr>
        <p:xfrm>
          <a:off x="196592" y="985387"/>
          <a:ext cx="11573691" cy="3971111"/>
        </p:xfrm>
        <a:graphic>
          <a:graphicData uri="http://schemas.openxmlformats.org/drawingml/2006/table">
            <a:tbl>
              <a:tblPr firstRow="1" firstCol="1" bandRow="1">
                <a:tableStyleId>{5C22544A-7EE6-4342-B048-85BDC9FD1C3A}</a:tableStyleId>
              </a:tblPr>
              <a:tblGrid>
                <a:gridCol w="821434">
                  <a:extLst>
                    <a:ext uri="{9D8B030D-6E8A-4147-A177-3AD203B41FA5}">
                      <a16:colId xmlns:a16="http://schemas.microsoft.com/office/drawing/2014/main" val="544456639"/>
                    </a:ext>
                  </a:extLst>
                </a:gridCol>
                <a:gridCol w="1611802">
                  <a:extLst>
                    <a:ext uri="{9D8B030D-6E8A-4147-A177-3AD203B41FA5}">
                      <a16:colId xmlns:a16="http://schemas.microsoft.com/office/drawing/2014/main" val="3942252897"/>
                    </a:ext>
                  </a:extLst>
                </a:gridCol>
                <a:gridCol w="1285071">
                  <a:extLst>
                    <a:ext uri="{9D8B030D-6E8A-4147-A177-3AD203B41FA5}">
                      <a16:colId xmlns:a16="http://schemas.microsoft.com/office/drawing/2014/main" val="3393961191"/>
                    </a:ext>
                  </a:extLst>
                </a:gridCol>
                <a:gridCol w="1133209">
                  <a:extLst>
                    <a:ext uri="{9D8B030D-6E8A-4147-A177-3AD203B41FA5}">
                      <a16:colId xmlns:a16="http://schemas.microsoft.com/office/drawing/2014/main" val="5277353"/>
                    </a:ext>
                  </a:extLst>
                </a:gridCol>
                <a:gridCol w="1458793">
                  <a:extLst>
                    <a:ext uri="{9D8B030D-6E8A-4147-A177-3AD203B41FA5}">
                      <a16:colId xmlns:a16="http://schemas.microsoft.com/office/drawing/2014/main" val="3214918070"/>
                    </a:ext>
                  </a:extLst>
                </a:gridCol>
                <a:gridCol w="2327393">
                  <a:extLst>
                    <a:ext uri="{9D8B030D-6E8A-4147-A177-3AD203B41FA5}">
                      <a16:colId xmlns:a16="http://schemas.microsoft.com/office/drawing/2014/main" val="2407947842"/>
                    </a:ext>
                  </a:extLst>
                </a:gridCol>
                <a:gridCol w="2935989">
                  <a:extLst>
                    <a:ext uri="{9D8B030D-6E8A-4147-A177-3AD203B41FA5}">
                      <a16:colId xmlns:a16="http://schemas.microsoft.com/office/drawing/2014/main" val="2991377930"/>
                    </a:ext>
                  </a:extLst>
                </a:gridCol>
              </a:tblGrid>
              <a:tr h="1191333">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gn="ct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extLst>
                  <a:ext uri="{0D108BD9-81ED-4DB2-BD59-A6C34878D82A}">
                    <a16:rowId xmlns:a16="http://schemas.microsoft.com/office/drawing/2014/main" val="3099046810"/>
                  </a:ext>
                </a:extLst>
              </a:tr>
              <a:tr h="1588445">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r>
                        <a:rPr lang="en-US" sz="2000" b="1" dirty="0">
                          <a:solidFill>
                            <a:schemeClr val="tx1"/>
                          </a:solidFill>
                          <a:effectLst/>
                          <a:latin typeface="Times New Roman" panose="02020603050405020304" pitchFamily="18" charset="0"/>
                          <a:cs typeface="Times New Roman" panose="02020603050405020304" pitchFamily="18" charset="0"/>
                        </a:rPr>
                        <a:t> </a:t>
                      </a: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extLst>
                  <a:ext uri="{0D108BD9-81ED-4DB2-BD59-A6C34878D82A}">
                    <a16:rowId xmlns:a16="http://schemas.microsoft.com/office/drawing/2014/main" val="2897023395"/>
                  </a:ext>
                </a:extLst>
              </a:tr>
              <a:tr h="1191333">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80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tc>
                  <a:txBody>
                    <a:bodyPr/>
                    <a:lstStyle/>
                    <a:p>
                      <a:pPr>
                        <a:lnSpc>
                          <a:spcPct val="107000"/>
                        </a:lnSpc>
                        <a:spcAft>
                          <a:spcPts val="0"/>
                        </a:spcAft>
                      </a:pPr>
                      <a:endParaRPr lang="en-US" sz="2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7561" marR="37561" marT="0" marB="0">
                    <a:solidFill>
                      <a:schemeClr val="accent2">
                        <a:lumMod val="40000"/>
                        <a:lumOff val="60000"/>
                      </a:schemeClr>
                    </a:solidFill>
                  </a:tcPr>
                </a:tc>
                <a:extLst>
                  <a:ext uri="{0D108BD9-81ED-4DB2-BD59-A6C34878D82A}">
                    <a16:rowId xmlns:a16="http://schemas.microsoft.com/office/drawing/2014/main" val="3717543609"/>
                  </a:ext>
                </a:extLst>
              </a:tr>
            </a:tbl>
          </a:graphicData>
        </a:graphic>
      </p:graphicFrame>
      <p:sp>
        <p:nvSpPr>
          <p:cNvPr id="2" name="Rectangle 1"/>
          <p:cNvSpPr/>
          <p:nvPr/>
        </p:nvSpPr>
        <p:spPr>
          <a:xfrm>
            <a:off x="564062" y="1249097"/>
            <a:ext cx="300082"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4</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564062" y="2776596"/>
            <a:ext cx="300082" cy="685059"/>
          </a:xfrm>
          <a:prstGeom prst="rect">
            <a:avLst/>
          </a:prstGeom>
        </p:spPr>
        <p:txBody>
          <a:bodyPr wrap="none">
            <a:spAutoFit/>
          </a:bodyPr>
          <a:lstStyle/>
          <a:p>
            <a:pPr>
              <a:lnSpc>
                <a:spcPct val="107000"/>
              </a:lnSpc>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5</a:t>
            </a:r>
          </a:p>
        </p:txBody>
      </p:sp>
      <p:sp>
        <p:nvSpPr>
          <p:cNvPr id="6" name="Rectangle 5"/>
          <p:cNvSpPr/>
          <p:nvPr/>
        </p:nvSpPr>
        <p:spPr>
          <a:xfrm>
            <a:off x="1453976" y="1249097"/>
            <a:ext cx="1002197" cy="388696"/>
          </a:xfrm>
          <a:prstGeom prst="rect">
            <a:avLst/>
          </a:prstGeom>
        </p:spPr>
        <p:txBody>
          <a:bodyPr wrap="none">
            <a:spAutoFit/>
          </a:bodyPr>
          <a:lstStyle/>
          <a:p>
            <a:pPr algn="ctr">
              <a:lnSpc>
                <a:spcPct val="107000"/>
              </a:lnSpc>
              <a:spcAft>
                <a:spcPts val="0"/>
              </a:spcAft>
            </a:pPr>
            <a:r>
              <a:rPr lang="en-US" b="1" dirty="0">
                <a:latin typeface="Times New Roman" panose="02020603050405020304" pitchFamily="18" charset="0"/>
                <a:cs typeface="Times New Roman" panose="02020603050405020304" pitchFamily="18" charset="0"/>
              </a:rPr>
              <a:t>Bếp lửa </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380601" y="3092322"/>
            <a:ext cx="1261884"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Ánh trăng </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2747717" y="952734"/>
            <a:ext cx="1249518" cy="368755"/>
          </a:xfrm>
          <a:prstGeom prst="rect">
            <a:avLst/>
          </a:prstGeom>
        </p:spPr>
        <p:txBody>
          <a:bodyPr wrap="square">
            <a:spAutoFit/>
          </a:bodyPr>
          <a:lstStyle/>
          <a:p>
            <a:pPr>
              <a:lnSpc>
                <a:spcPct val="107000"/>
              </a:lnSpc>
              <a:spcAft>
                <a:spcPts val="0"/>
              </a:spcAft>
            </a:pPr>
            <a:r>
              <a:rPr lang="en-US" b="1">
                <a:latin typeface="Times New Roman" panose="02020603050405020304" pitchFamily="18" charset="0"/>
                <a:cs typeface="Times New Roman" panose="02020603050405020304" pitchFamily="18" charset="0"/>
              </a:rPr>
              <a:t>Tự do</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2844202" y="3119124"/>
            <a:ext cx="1194558"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Thơ 5 chữ</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4288779" y="1056342"/>
            <a:ext cx="646331" cy="388696"/>
          </a:xfrm>
          <a:prstGeom prst="rect">
            <a:avLst/>
          </a:prstGeom>
        </p:spPr>
        <p:txBody>
          <a:bodyPr wrap="none">
            <a:spAutoFit/>
          </a:bodyPr>
          <a:lstStyle/>
          <a:p>
            <a:pPr>
              <a:lnSpc>
                <a:spcPct val="107000"/>
              </a:lnSpc>
              <a:spcAft>
                <a:spcPts val="800"/>
              </a:spcAft>
            </a:pPr>
            <a:r>
              <a:rPr lang="en-US" b="1" dirty="0">
                <a:latin typeface="Times New Roman" panose="02020603050405020304" pitchFamily="18" charset="0"/>
                <a:cs typeface="Times New Roman" panose="02020603050405020304" pitchFamily="18" charset="0"/>
              </a:rPr>
              <a:t>1963</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4363210" y="3119124"/>
            <a:ext cx="646331" cy="388696"/>
          </a:xfrm>
          <a:prstGeom prst="rect">
            <a:avLst/>
          </a:prstGeom>
        </p:spPr>
        <p:txBody>
          <a:bodyPr wrap="none">
            <a:spAutoFit/>
          </a:bodyPr>
          <a:lstStyle/>
          <a:p>
            <a:pPr>
              <a:lnSpc>
                <a:spcPct val="107000"/>
              </a:lnSpc>
              <a:spcAft>
                <a:spcPts val="800"/>
              </a:spcAft>
            </a:pPr>
            <a:r>
              <a:rPr lang="en-US" b="1" dirty="0">
                <a:latin typeface="Times New Roman" panose="02020603050405020304" pitchFamily="18" charset="0"/>
                <a:cs typeface="Times New Roman" panose="02020603050405020304" pitchFamily="18" charset="0"/>
              </a:rPr>
              <a:t>1978</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5362278" y="1084060"/>
            <a:ext cx="1152944"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Bằng Việt</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5256786" y="3138488"/>
            <a:ext cx="1409360" cy="369332"/>
          </a:xfrm>
          <a:prstGeom prst="rect">
            <a:avLst/>
          </a:prstGeom>
        </p:spPr>
        <p:txBody>
          <a:bodyPr wrap="none">
            <a:spAutoFit/>
          </a:bodyPr>
          <a:lstStyle/>
          <a:p>
            <a:r>
              <a:rPr lang="en-US" b="1" dirty="0" err="1">
                <a:latin typeface="Times New Roman" panose="02020603050405020304" pitchFamily="18" charset="0"/>
                <a:cs typeface="Times New Roman" panose="02020603050405020304" pitchFamily="18" charset="0"/>
              </a:rPr>
              <a:t>Nguyễn</a:t>
            </a:r>
            <a:r>
              <a:rPr lang="en-US" b="1" dirty="0">
                <a:latin typeface="Times New Roman" panose="02020603050405020304" pitchFamily="18" charset="0"/>
                <a:cs typeface="Times New Roman" panose="02020603050405020304" pitchFamily="18" charset="0"/>
              </a:rPr>
              <a:t> Duy</a:t>
            </a:r>
            <a:endParaRPr lang="en-US" dirty="0"/>
          </a:p>
        </p:txBody>
      </p:sp>
      <p:sp>
        <p:nvSpPr>
          <p:cNvPr id="19" name="Rectangle 18"/>
          <p:cNvSpPr/>
          <p:nvPr/>
        </p:nvSpPr>
        <p:spPr>
          <a:xfrm>
            <a:off x="6887839" y="1084060"/>
            <a:ext cx="1984851" cy="981423"/>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cs typeface="Times New Roman" panose="02020603050405020304" pitchFamily="18" charset="0"/>
              </a:rPr>
              <a:t>Hình ảnh bếp lửa gắn liền với hình ảnh người bà.</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6913391" y="2874047"/>
            <a:ext cx="2149742" cy="981423"/>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Giọng điệu tự nhiên, hình ảnh giàu tính biểu cảm.</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p:cNvSpPr/>
          <p:nvPr/>
        </p:nvSpPr>
        <p:spPr>
          <a:xfrm>
            <a:off x="9194354" y="1005972"/>
            <a:ext cx="2778034" cy="981423"/>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cs typeface="Times New Roman" panose="02020603050405020304" pitchFamily="18" charset="0"/>
              </a:rPr>
              <a:t>Kỉ niệm về người bà và tình bà cháu yêu thương, gần gũi, sâu sắc.</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Rectangle 23"/>
          <p:cNvSpPr/>
          <p:nvPr/>
        </p:nvSpPr>
        <p:spPr>
          <a:xfrm>
            <a:off x="9166586" y="2970943"/>
            <a:ext cx="2603697" cy="981423"/>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Lời nhắc nhở của người lính về lối sống ân nghĩa thủy chung với quá khứ.</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5" name="Picture 2" descr="Ảnh động Powerpoint CT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099866" y="0"/>
            <a:ext cx="10001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43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ircle(in)">
                                      <p:cBhvr>
                                        <p:cTn id="38" dur="20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barn(inVertic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circle(in)">
                                      <p:cBhvr>
                                        <p:cTn id="73" dur="20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P spid="9" grpId="0"/>
      <p:bldP spid="11" grpId="0"/>
      <p:bldP spid="12" grpId="0"/>
      <p:bldP spid="14" grpId="0"/>
      <p:bldP spid="15" grpId="0"/>
      <p:bldP spid="18" grpId="0"/>
      <p:bldP spid="19" grpId="0"/>
      <p:bldP spid="21"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3954" y="552963"/>
            <a:ext cx="11142617" cy="4472506"/>
          </a:xfrm>
          <a:prstGeom prst="rect">
            <a:avLst/>
          </a:prstGeom>
        </p:spPr>
        <p:txBody>
          <a:bodyPr wrap="square">
            <a:spAutoFit/>
          </a:bodyPr>
          <a:lstStyle/>
          <a:p>
            <a:pPr>
              <a:lnSpc>
                <a:spcPct val="107000"/>
              </a:lnSpc>
              <a:spcAft>
                <a:spcPts val="800"/>
              </a:spcAft>
              <a:tabLst>
                <a:tab pos="647700" algn="l"/>
              </a:tabLst>
            </a:pPr>
            <a:r>
              <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THƠ HIỆN ĐẠI ĐÃ THỂ HIỆN NHỮNG NỘI DUNG CHỦ YẾU:</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tabLst>
                <a:tab pos="647700" algn="l"/>
              </a:tabLst>
            </a:pP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Đất nước và con người Việt Nam trong hai cuộc kháng chiến chống Pháp, chống Mĩ gian khổ, trường kì nhưng đầy niềm tin vào thắng lợi vẻ vang ( </a:t>
            </a:r>
            <a:r>
              <a:rPr lang="en-US" sz="28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Đồng chí, Bài thơ về tiểu đội xe </a:t>
            </a:r>
            <a:r>
              <a:rPr lang="en-US" sz="28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kính</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và công cuộc xây dựng đất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Bếp</a:t>
            </a:r>
            <a:r>
              <a:rPr lang="en-US" sz="28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lửa, Đoàn thuyền đánh cá, Ánh trăng</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647700" algn="l"/>
              </a:tabLst>
            </a:pP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Ca ngợi tình yêu quê hương, đất nước; tình đồng chí, đồng đội, </a:t>
            </a:r>
            <a:r>
              <a:rPr lang="en-US" sz="28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bà</a:t>
            </a:r>
            <a:r>
              <a:rPr lang="en-US"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cháu gần gũi, thiêng liêng bền chặt gắn liền với những tình cảm chung- với nhân dân, đất nước.</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310949" y="6209211"/>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30" y="6191794"/>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42707" y="618526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46320"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555377"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36428" y="6142967"/>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nh Dong (22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83082" y="6189617"/>
            <a:ext cx="1881051" cy="66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3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8823" y="1235070"/>
            <a:ext cx="9653451" cy="801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II. Lập bảng thống kê tác phẩm truyện hiện đại</a:t>
            </a:r>
          </a:p>
        </p:txBody>
      </p:sp>
      <p:sp>
        <p:nvSpPr>
          <p:cNvPr id="5" name="Title 1"/>
          <p:cNvSpPr>
            <a:spLocks noGrp="1"/>
          </p:cNvSpPr>
          <p:nvPr>
            <p:ph type="title"/>
          </p:nvPr>
        </p:nvSpPr>
        <p:spPr>
          <a:xfrm>
            <a:off x="1881051" y="171360"/>
            <a:ext cx="8151223" cy="640714"/>
          </a:xfrm>
          <a:solidFill>
            <a:srgbClr val="FFFF00"/>
          </a:solidFill>
        </p:spPr>
        <p:txBody>
          <a:bodyPr>
            <a:normAutofit/>
          </a:bodyPr>
          <a:lstStyle/>
          <a:p>
            <a:pPr algn="ctr"/>
            <a:r>
              <a:rPr lang="en-US" sz="3800" b="1" dirty="0">
                <a:solidFill>
                  <a:srgbClr val="FF0000"/>
                </a:solidFill>
                <a:latin typeface="Times New Roman" panose="02020603050405020304" pitchFamily="18" charset="0"/>
                <a:cs typeface="Times New Roman" panose="02020603050405020304" pitchFamily="18" charset="0"/>
              </a:rPr>
              <a:t>ÔN TẬP THƠ, TRUYỆN HIỆN ĐẠI</a:t>
            </a:r>
          </a:p>
        </p:txBody>
      </p:sp>
      <p:sp>
        <p:nvSpPr>
          <p:cNvPr id="6" name="Title 1"/>
          <p:cNvSpPr txBox="1">
            <a:spLocks/>
          </p:cNvSpPr>
          <p:nvPr/>
        </p:nvSpPr>
        <p:spPr>
          <a:xfrm>
            <a:off x="418011" y="703215"/>
            <a:ext cx="6298474" cy="801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I. Lập bảng thống kê tác phẩm thơ</a:t>
            </a:r>
          </a:p>
        </p:txBody>
      </p:sp>
      <p:sp>
        <p:nvSpPr>
          <p:cNvPr id="7" name="Cloud Callout 6"/>
          <p:cNvSpPr/>
          <p:nvPr/>
        </p:nvSpPr>
        <p:spPr>
          <a:xfrm>
            <a:off x="6862354" y="1752600"/>
            <a:ext cx="5029200" cy="3449841"/>
          </a:xfrm>
          <a:prstGeom prst="cloud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Kể tên các tác phẩm truyện hiện đại đã học? Nêu thể loại, năm  sáng tác, tác giả, nghệ thuật, nội dung  của từng tác phẩm mà em đã được học.</a:t>
            </a:r>
          </a:p>
        </p:txBody>
      </p:sp>
      <p:pic>
        <p:nvPicPr>
          <p:cNvPr id="8" name="Picture 2" descr="Ảnh động Powerpoint CT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891429" y="110717"/>
            <a:ext cx="1000125"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6191794"/>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36177" y="618526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39790"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48847"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29898" y="6142967"/>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10949" y="6209211"/>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76552" y="6189617"/>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0" y="6191794"/>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42707" y="618526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46320"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5377" y="6076723"/>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436428" y="6142967"/>
            <a:ext cx="1881051" cy="6662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Anh Dong (22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83082" y="6189617"/>
            <a:ext cx="1881051" cy="666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65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4947" y="0"/>
            <a:ext cx="9653451" cy="801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II. Lập bảng thống kê tác phẩm truyện hiện đại</a:t>
            </a:r>
          </a:p>
        </p:txBody>
      </p:sp>
      <p:graphicFrame>
        <p:nvGraphicFramePr>
          <p:cNvPr id="5" name="Table 4"/>
          <p:cNvGraphicFramePr>
            <a:graphicFrameLocks noGrp="1"/>
          </p:cNvGraphicFramePr>
          <p:nvPr>
            <p:extLst>
              <p:ext uri="{D42A27DB-BD31-4B8C-83A1-F6EECF244321}">
                <p14:modId xmlns:p14="http://schemas.microsoft.com/office/powerpoint/2010/main" val="1018806556"/>
              </p:ext>
            </p:extLst>
          </p:nvPr>
        </p:nvGraphicFramePr>
        <p:xfrm>
          <a:off x="217534" y="668969"/>
          <a:ext cx="11769634" cy="6057035"/>
        </p:xfrm>
        <a:graphic>
          <a:graphicData uri="http://schemas.openxmlformats.org/drawingml/2006/table">
            <a:tbl>
              <a:tblPr firstRow="1" firstCol="1" bandRow="1">
                <a:tableStyleId>{5C22544A-7EE6-4342-B048-85BDC9FD1C3A}</a:tableStyleId>
              </a:tblPr>
              <a:tblGrid>
                <a:gridCol w="545524">
                  <a:extLst>
                    <a:ext uri="{9D8B030D-6E8A-4147-A177-3AD203B41FA5}">
                      <a16:colId xmlns:a16="http://schemas.microsoft.com/office/drawing/2014/main" val="3831523073"/>
                    </a:ext>
                  </a:extLst>
                </a:gridCol>
                <a:gridCol w="872835">
                  <a:extLst>
                    <a:ext uri="{9D8B030D-6E8A-4147-A177-3AD203B41FA5}">
                      <a16:colId xmlns:a16="http://schemas.microsoft.com/office/drawing/2014/main" val="229059055"/>
                    </a:ext>
                  </a:extLst>
                </a:gridCol>
                <a:gridCol w="1251729">
                  <a:extLst>
                    <a:ext uri="{9D8B030D-6E8A-4147-A177-3AD203B41FA5}">
                      <a16:colId xmlns:a16="http://schemas.microsoft.com/office/drawing/2014/main" val="3468764101"/>
                    </a:ext>
                  </a:extLst>
                </a:gridCol>
                <a:gridCol w="1036153">
                  <a:extLst>
                    <a:ext uri="{9D8B030D-6E8A-4147-A177-3AD203B41FA5}">
                      <a16:colId xmlns:a16="http://schemas.microsoft.com/office/drawing/2014/main" val="1840196816"/>
                    </a:ext>
                  </a:extLst>
                </a:gridCol>
                <a:gridCol w="1381537">
                  <a:extLst>
                    <a:ext uri="{9D8B030D-6E8A-4147-A177-3AD203B41FA5}">
                      <a16:colId xmlns:a16="http://schemas.microsoft.com/office/drawing/2014/main" val="862505389"/>
                    </a:ext>
                  </a:extLst>
                </a:gridCol>
                <a:gridCol w="3387422">
                  <a:extLst>
                    <a:ext uri="{9D8B030D-6E8A-4147-A177-3AD203B41FA5}">
                      <a16:colId xmlns:a16="http://schemas.microsoft.com/office/drawing/2014/main" val="550009940"/>
                    </a:ext>
                  </a:extLst>
                </a:gridCol>
                <a:gridCol w="3294434">
                  <a:extLst>
                    <a:ext uri="{9D8B030D-6E8A-4147-A177-3AD203B41FA5}">
                      <a16:colId xmlns:a16="http://schemas.microsoft.com/office/drawing/2014/main" val="2796213310"/>
                    </a:ext>
                  </a:extLst>
                </a:gridCol>
              </a:tblGrid>
              <a:tr h="540075">
                <a:tc>
                  <a:txBody>
                    <a:bodyPr/>
                    <a:lstStyle/>
                    <a:p>
                      <a:pP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STT</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Tên TP</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Thể loại</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Năm sáng tác</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Tác giả</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Nghệ thuật</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r>
                        <a:rPr lang="en-US" sz="1800" b="1" dirty="0">
                          <a:solidFill>
                            <a:srgbClr val="FF0000"/>
                          </a:solidFill>
                          <a:effectLst/>
                          <a:latin typeface="Times New Roman" panose="02020603050405020304" pitchFamily="18" charset="0"/>
                          <a:cs typeface="Times New Roman" panose="02020603050405020304" pitchFamily="18" charset="0"/>
                        </a:rPr>
                        <a:t>Nội dung</a:t>
                      </a:r>
                      <a:endParaRPr lang="en-US"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extLst>
                  <a:ext uri="{0D108BD9-81ED-4DB2-BD59-A6C34878D82A}">
                    <a16:rowId xmlns:a16="http://schemas.microsoft.com/office/drawing/2014/main" val="590376309"/>
                  </a:ext>
                </a:extLst>
              </a:tr>
              <a:tr h="2216708">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extLst>
                  <a:ext uri="{0D108BD9-81ED-4DB2-BD59-A6C34878D82A}">
                    <a16:rowId xmlns:a16="http://schemas.microsoft.com/office/drawing/2014/main" val="2332082146"/>
                  </a:ext>
                </a:extLst>
              </a:tr>
              <a:tr h="1479317">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extLst>
                  <a:ext uri="{0D108BD9-81ED-4DB2-BD59-A6C34878D82A}">
                    <a16:rowId xmlns:a16="http://schemas.microsoft.com/office/drawing/2014/main" val="3026290871"/>
                  </a:ext>
                </a:extLst>
              </a:tr>
              <a:tr h="1793764">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tc>
                  <a:txBody>
                    <a:bodyPr/>
                    <a:lstStyle/>
                    <a:p>
                      <a:pPr>
                        <a:lnSpc>
                          <a:spcPct val="107000"/>
                        </a:lnSpc>
                        <a:spcAft>
                          <a:spcPts val="0"/>
                        </a:spcAft>
                      </a:pPr>
                      <a:r>
                        <a:rPr lang="en-US" sz="1800" b="1" dirty="0">
                          <a:solidFill>
                            <a:schemeClr val="tx1"/>
                          </a:solidFill>
                          <a:effectLst/>
                          <a:latin typeface="Times New Roman" panose="02020603050405020304" pitchFamily="18" charset="0"/>
                          <a:cs typeface="Times New Roman" panose="02020603050405020304" pitchFamily="18" charset="0"/>
                        </a:rPr>
                        <a:t>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8448" marR="38448" marT="0" marB="0">
                    <a:solidFill>
                      <a:schemeClr val="accent4">
                        <a:lumMod val="60000"/>
                        <a:lumOff val="40000"/>
                      </a:schemeClr>
                    </a:solidFill>
                  </a:tcPr>
                </a:tc>
                <a:extLst>
                  <a:ext uri="{0D108BD9-81ED-4DB2-BD59-A6C34878D82A}">
                    <a16:rowId xmlns:a16="http://schemas.microsoft.com/office/drawing/2014/main" val="1095451162"/>
                  </a:ext>
                </a:extLst>
              </a:tr>
            </a:tbl>
          </a:graphicData>
        </a:graphic>
      </p:graphicFrame>
      <p:sp>
        <p:nvSpPr>
          <p:cNvPr id="2" name="Rectangle 1"/>
          <p:cNvSpPr/>
          <p:nvPr/>
        </p:nvSpPr>
        <p:spPr>
          <a:xfrm>
            <a:off x="404947" y="1640983"/>
            <a:ext cx="300082"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74500" y="3844212"/>
            <a:ext cx="300082" cy="368755"/>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04947" y="5546778"/>
            <a:ext cx="300082" cy="368755"/>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3</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5360126" y="1309514"/>
            <a:ext cx="3313611" cy="2166875"/>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 </a:t>
            </a:r>
            <a:r>
              <a:rPr lang="vi-VN" b="1" dirty="0">
                <a:latin typeface="Times New Roman" panose="02020603050405020304" pitchFamily="18" charset="0"/>
                <a:cs typeface="Times New Roman" panose="02020603050405020304" pitchFamily="18" charset="0"/>
              </a:rPr>
              <a:t>Tình huống truyện gay cấn. </a:t>
            </a:r>
            <a:endParaRPr lang="en-US" b="1" dirty="0">
              <a:latin typeface="Times New Roman" panose="02020603050405020304" pitchFamily="18" charset="0"/>
              <a:cs typeface="Times New Roman" panose="02020603050405020304" pitchFamily="18" charset="0"/>
            </a:endParaRPr>
          </a:p>
          <a:p>
            <a:pPr>
              <a:lnSpc>
                <a:spcPct val="107000"/>
              </a:lnSpc>
              <a:spcAft>
                <a:spcPts val="0"/>
              </a:spcAft>
            </a:pPr>
            <a:r>
              <a:rPr lang="en-US" b="1" dirty="0">
                <a:latin typeface="Times New Roman" panose="02020603050405020304" pitchFamily="18" charset="0"/>
                <a:cs typeface="Times New Roman" panose="02020603050405020304" pitchFamily="18" charset="0"/>
              </a:rPr>
              <a:t>- Miêu tả tâm lí nhân vật chân thực, sinh động.</a:t>
            </a:r>
          </a:p>
          <a:p>
            <a:pPr>
              <a:lnSpc>
                <a:spcPct val="107000"/>
              </a:lnSpc>
              <a:spcAft>
                <a:spcPts val="0"/>
              </a:spcAft>
            </a:pPr>
            <a:r>
              <a:rPr lang="en-US" b="1" dirty="0">
                <a:latin typeface="Times New Roman" panose="02020603050405020304" pitchFamily="18" charset="0"/>
                <a:cs typeface="Times New Roman" panose="02020603050405020304" pitchFamily="18" charset="0"/>
              </a:rPr>
              <a:t> - Ngôn ngữ nhân vật giàu tình khẩu ngữ thể hiện rõ cá tính.</a:t>
            </a:r>
          </a:p>
          <a:p>
            <a:pPr>
              <a:lnSpc>
                <a:spcPct val="107000"/>
              </a:lnSpc>
              <a:spcAft>
                <a:spcPts val="0"/>
              </a:spcAft>
            </a:pPr>
            <a:r>
              <a:rPr lang="en-US" b="1" dirty="0">
                <a:latin typeface="Times New Roman" panose="02020603050405020304" pitchFamily="18" charset="0"/>
                <a:cs typeface="Times New Roman" panose="02020603050405020304" pitchFamily="18" charset="0"/>
              </a:rPr>
              <a:t>- Cách trần thuật linh hoạt, tự nhiên.</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8795657" y="1309514"/>
            <a:ext cx="3222171" cy="2166875"/>
          </a:xfrm>
          <a:prstGeom prst="rect">
            <a:avLst/>
          </a:prstGeom>
        </p:spPr>
        <p:txBody>
          <a:bodyPr wrap="square">
            <a:spAutoFit/>
          </a:bodyPr>
          <a:lstStyle/>
          <a:p>
            <a:pPr>
              <a:lnSpc>
                <a:spcPct val="107000"/>
              </a:lnSpc>
              <a:spcAft>
                <a:spcPts val="0"/>
              </a:spcAft>
            </a:pPr>
            <a:r>
              <a:rPr lang="vi-VN" b="1" dirty="0">
                <a:latin typeface="Times New Roman" panose="02020603050405020304" pitchFamily="18" charset="0"/>
                <a:cs typeface="Times New Roman" panose="02020603050405020304" pitchFamily="18" charset="0"/>
              </a:rPr>
              <a:t>Tình yêu làng quê và lòng yêu nước, tinh thần kháng chiến của người nông dân phải dời làng đi tản cư đã được thể hiện chân thực, sâu sắc và cảm động ở nhân vật ông Hai trong truyện “Làng”.</a:t>
            </a:r>
            <a:endParaRPr lang="en-US" b="1" dirty="0">
              <a:latin typeface="Times New Roman" panose="02020603050405020304" pitchFamily="18" charset="0"/>
              <a:cs typeface="Times New Roman" panose="02020603050405020304" pitchFamily="18" charset="0"/>
            </a:endParaRPr>
          </a:p>
        </p:txBody>
      </p:sp>
      <p:sp>
        <p:nvSpPr>
          <p:cNvPr id="10" name="Rectangle 9"/>
          <p:cNvSpPr/>
          <p:nvPr/>
        </p:nvSpPr>
        <p:spPr>
          <a:xfrm>
            <a:off x="5360126" y="3389696"/>
            <a:ext cx="3313611" cy="1574149"/>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Xây dựng tình huống hợp lí.</a:t>
            </a:r>
          </a:p>
          <a:p>
            <a:pPr>
              <a:lnSpc>
                <a:spcPct val="107000"/>
              </a:lnSpc>
              <a:spcAft>
                <a:spcPts val="0"/>
              </a:spcAft>
            </a:pPr>
            <a:r>
              <a:rPr lang="en-US" b="1" dirty="0">
                <a:latin typeface="Times New Roman" panose="02020603050405020304" pitchFamily="18" charset="0"/>
                <a:cs typeface="Times New Roman" panose="02020603050405020304" pitchFamily="18" charset="0"/>
              </a:rPr>
              <a:t>-Cách kể chuyện tự nhiên, có sự kết hợp giữa tự sự, miêu tả, biểu cảm.</a:t>
            </a:r>
          </a:p>
          <a:p>
            <a:pPr>
              <a:lnSpc>
                <a:spcPct val="107000"/>
              </a:lnSpc>
              <a:spcAft>
                <a:spcPts val="0"/>
              </a:spcAft>
            </a:pPr>
            <a:r>
              <a:rPr lang="en-US" b="1" dirty="0">
                <a:latin typeface="Times New Roman" panose="02020603050405020304" pitchFamily="18" charset="0"/>
                <a:cs typeface="Times New Roman" panose="02020603050405020304" pitchFamily="18" charset="0"/>
              </a:rPr>
              <a:t>-Lời văn kể chuyện trong sáng.</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5390426" y="5092262"/>
            <a:ext cx="3283311" cy="1277786"/>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Tình huống truyện độc đáo</a:t>
            </a:r>
          </a:p>
          <a:p>
            <a:pPr>
              <a:lnSpc>
                <a:spcPct val="107000"/>
              </a:lnSpc>
              <a:spcAft>
                <a:spcPts val="0"/>
              </a:spcAft>
            </a:pPr>
            <a:r>
              <a:rPr lang="en-US" b="1" dirty="0">
                <a:latin typeface="Times New Roman" panose="02020603050405020304" pitchFamily="18" charset="0"/>
                <a:cs typeface="Times New Roman" panose="02020603050405020304" pitchFamily="18" charset="0"/>
              </a:rPr>
              <a:t>-Miêu tả tâm lí và xây dựng tính cách nhân vật</a:t>
            </a:r>
          </a:p>
          <a:p>
            <a:pPr>
              <a:lnSpc>
                <a:spcPct val="107000"/>
              </a:lnSpc>
              <a:spcAft>
                <a:spcPts val="0"/>
              </a:spcAft>
            </a:pPr>
            <a:r>
              <a:rPr lang="en-US" b="1" dirty="0">
                <a:latin typeface="Times New Roman" panose="02020603050405020304" pitchFamily="18" charset="0"/>
                <a:cs typeface="Times New Roman" panose="02020603050405020304" pitchFamily="18" charset="0"/>
              </a:rPr>
              <a:t>- Ngôn ngữ tự nhiên.</a:t>
            </a:r>
          </a:p>
        </p:txBody>
      </p:sp>
      <p:sp>
        <p:nvSpPr>
          <p:cNvPr id="12" name="Rectangle 11"/>
          <p:cNvSpPr/>
          <p:nvPr/>
        </p:nvSpPr>
        <p:spPr>
          <a:xfrm>
            <a:off x="8734696" y="3476389"/>
            <a:ext cx="3344091" cy="1277786"/>
          </a:xfrm>
          <a:prstGeom prst="rect">
            <a:avLst/>
          </a:prstGeom>
        </p:spPr>
        <p:txBody>
          <a:bodyPr wrap="square">
            <a:spAutoFit/>
          </a:bodyPr>
          <a:lstStyle/>
          <a:p>
            <a:pPr>
              <a:lnSpc>
                <a:spcPct val="107000"/>
              </a:lnSpc>
              <a:spcAft>
                <a:spcPts val="0"/>
              </a:spcAft>
            </a:pPr>
            <a:r>
              <a:rPr lang="en-US" b="1" dirty="0" err="1">
                <a:latin typeface="Times New Roman" panose="02020603050405020304" pitchFamily="18" charset="0"/>
                <a:cs typeface="Times New Roman" panose="02020603050405020304" pitchFamily="18" charset="0"/>
              </a:rPr>
              <a:t>Th</a:t>
            </a:r>
            <a:r>
              <a:rPr lang="fr-FR" b="1" dirty="0">
                <a:latin typeface="Times New Roman" panose="02020603050405020304" pitchFamily="18" charset="0"/>
                <a:cs typeface="Times New Roman" panose="02020603050405020304" pitchFamily="18" charset="0"/>
              </a:rPr>
              <a:t>ể hiện niềm yêu mến đối với những con người </a:t>
            </a:r>
            <a:r>
              <a:rPr lang="en-US" b="1" dirty="0">
                <a:latin typeface="Times New Roman" panose="02020603050405020304" pitchFamily="18" charset="0"/>
                <a:cs typeface="Times New Roman" panose="02020603050405020304" pitchFamily="18" charset="0"/>
              </a:rPr>
              <a:t>lao động </a:t>
            </a:r>
            <a:r>
              <a:rPr lang="fr-FR" b="1" dirty="0">
                <a:latin typeface="Times New Roman" panose="02020603050405020304" pitchFamily="18" charset="0"/>
                <a:cs typeface="Times New Roman" panose="02020603050405020304" pitchFamily="18" charset="0"/>
              </a:rPr>
              <a:t>có lẽ sống cao đẹp đang lặng lẽ quên mình cống hiến cho Tổ quốc.</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8734696" y="4875240"/>
            <a:ext cx="3283132" cy="1870512"/>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Truyện kể về tình cảnh éo le của hai cha con ông Sáu và bé Thu trong lần ông Sáu về thăm nhà và ở khu căn cứ . Tình cảm cha con thật thấm thía và cảm động .</a:t>
            </a:r>
          </a:p>
        </p:txBody>
      </p:sp>
      <p:sp>
        <p:nvSpPr>
          <p:cNvPr id="14" name="Rectangle 13"/>
          <p:cNvSpPr/>
          <p:nvPr/>
        </p:nvSpPr>
        <p:spPr>
          <a:xfrm>
            <a:off x="4055804" y="1707064"/>
            <a:ext cx="1075936"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Kim Lân</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4055804" y="3555919"/>
            <a:ext cx="1334622" cy="981423"/>
          </a:xfrm>
          <a:prstGeom prst="rect">
            <a:avLst/>
          </a:prstGeom>
        </p:spPr>
        <p:txBody>
          <a:bodyPr wrap="square">
            <a:spAutoFit/>
          </a:bodyPr>
          <a:lstStyle/>
          <a:p>
            <a:pPr>
              <a:lnSpc>
                <a:spcPct val="107000"/>
              </a:lnSpc>
              <a:spcAft>
                <a:spcPts val="0"/>
              </a:spcAft>
            </a:pPr>
            <a:r>
              <a:rPr lang="en-US" b="1" dirty="0" err="1">
                <a:latin typeface="Times New Roman" panose="02020603050405020304" pitchFamily="18" charset="0"/>
                <a:cs typeface="Times New Roman" panose="02020603050405020304" pitchFamily="18" charset="0"/>
              </a:rPr>
              <a:t>Nguyễn</a:t>
            </a:r>
            <a:r>
              <a:rPr lang="en-US" b="1" dirty="0">
                <a:latin typeface="Times New Roman" panose="02020603050405020304" pitchFamily="18" charset="0"/>
                <a:cs typeface="Times New Roman" panose="02020603050405020304" pitchFamily="18" charset="0"/>
              </a:rPr>
              <a:t> Thành Long</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4055804" y="5130658"/>
            <a:ext cx="1218247" cy="981423"/>
          </a:xfrm>
          <a:prstGeom prst="rect">
            <a:avLst/>
          </a:prstGeom>
        </p:spPr>
        <p:txBody>
          <a:bodyPr wrap="square">
            <a:spAutoFit/>
          </a:bodyPr>
          <a:lstStyle/>
          <a:p>
            <a:pPr>
              <a:lnSpc>
                <a:spcPct val="107000"/>
              </a:lnSpc>
              <a:spcAft>
                <a:spcPts val="0"/>
              </a:spcAft>
            </a:pPr>
            <a:r>
              <a:rPr lang="en-US" b="1" dirty="0" err="1">
                <a:latin typeface="Times New Roman" panose="02020603050405020304" pitchFamily="18" charset="0"/>
                <a:cs typeface="Times New Roman" panose="02020603050405020304" pitchFamily="18" charset="0"/>
              </a:rPr>
              <a:t>Nguyễn</a:t>
            </a:r>
            <a:r>
              <a:rPr lang="en-US" b="1" dirty="0">
                <a:latin typeface="Times New Roman" panose="02020603050405020304" pitchFamily="18" charset="0"/>
                <a:cs typeface="Times New Roman" panose="02020603050405020304" pitchFamily="18" charset="0"/>
              </a:rPr>
              <a:t> Quang Sáng</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2972115" y="1640983"/>
            <a:ext cx="646331"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1948</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2972115" y="3768074"/>
            <a:ext cx="646331"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1970</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3028120" y="5232673"/>
            <a:ext cx="646331" cy="388696"/>
          </a:xfrm>
          <a:prstGeom prst="rect">
            <a:avLst/>
          </a:prstGeom>
        </p:spPr>
        <p:txBody>
          <a:bodyPr wrap="non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1966</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1775023" y="1640983"/>
            <a:ext cx="1123191" cy="685059"/>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Truyện ngắn</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1823891" y="3844212"/>
            <a:ext cx="1237010" cy="981423"/>
          </a:xfrm>
          <a:prstGeom prst="rect">
            <a:avLst/>
          </a:prstGeom>
        </p:spPr>
        <p:txBody>
          <a:bodyPr wrap="square">
            <a:spAutoFit/>
          </a:bodyPr>
          <a:lstStyle/>
          <a:p>
            <a:pPr>
              <a:lnSpc>
                <a:spcPct val="107000"/>
              </a:lnSpc>
            </a:pPr>
            <a:r>
              <a:rPr lang="en-US" b="1" dirty="0">
                <a:latin typeface="Times New Roman" panose="02020603050405020304" pitchFamily="18" charset="0"/>
                <a:cs typeface="Times New Roman" panose="02020603050405020304" pitchFamily="18" charset="0"/>
              </a:rPr>
              <a:t>Truyện ngắn</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p:cNvSpPr/>
          <p:nvPr/>
        </p:nvSpPr>
        <p:spPr>
          <a:xfrm>
            <a:off x="1775023" y="5286329"/>
            <a:ext cx="1253097" cy="685059"/>
          </a:xfrm>
          <a:prstGeom prst="rect">
            <a:avLst/>
          </a:prstGeom>
        </p:spPr>
        <p:txBody>
          <a:bodyPr wrap="square">
            <a:spAutoFit/>
          </a:bodyPr>
          <a:lstStyle/>
          <a:p>
            <a:pPr>
              <a:lnSpc>
                <a:spcPct val="107000"/>
              </a:lnSpc>
              <a:spcAft>
                <a:spcPts val="0"/>
              </a:spcAft>
            </a:pPr>
            <a:r>
              <a:rPr lang="en-US" b="1" dirty="0">
                <a:latin typeface="Times New Roman" panose="02020603050405020304" pitchFamily="18" charset="0"/>
                <a:cs typeface="Times New Roman" panose="02020603050405020304" pitchFamily="18" charset="0"/>
              </a:rPr>
              <a:t>Truyện ngắn</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p:cNvSpPr/>
          <p:nvPr/>
        </p:nvSpPr>
        <p:spPr>
          <a:xfrm>
            <a:off x="926302" y="1750410"/>
            <a:ext cx="742511" cy="368755"/>
          </a:xfrm>
          <a:prstGeom prst="rect">
            <a:avLst/>
          </a:prstGeom>
        </p:spPr>
        <p:txBody>
          <a:bodyPr wrap="none">
            <a:spAutoFit/>
          </a:bodyPr>
          <a:lstStyle/>
          <a:p>
            <a:pPr>
              <a:lnSpc>
                <a:spcPct val="107000"/>
              </a:lnSpc>
              <a:spcAft>
                <a:spcPts val="0"/>
              </a:spcAft>
            </a:pPr>
            <a:r>
              <a:rPr lang="en-US" b="1" i="1" dirty="0">
                <a:latin typeface="Times New Roman" panose="02020603050405020304" pitchFamily="18" charset="0"/>
                <a:cs typeface="Times New Roman" panose="02020603050405020304" pitchFamily="18" charset="0"/>
              </a:rPr>
              <a:t>Làng</a:t>
            </a:r>
            <a:r>
              <a:rPr lang="en-US"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Rectangle 23"/>
          <p:cNvSpPr/>
          <p:nvPr/>
        </p:nvSpPr>
        <p:spPr>
          <a:xfrm>
            <a:off x="835448" y="3545663"/>
            <a:ext cx="899283" cy="981423"/>
          </a:xfrm>
          <a:prstGeom prst="rect">
            <a:avLst/>
          </a:prstGeom>
        </p:spPr>
        <p:txBody>
          <a:bodyPr wrap="square">
            <a:spAutoFit/>
          </a:bodyPr>
          <a:lstStyle/>
          <a:p>
            <a:pPr>
              <a:lnSpc>
                <a:spcPct val="107000"/>
              </a:lnSpc>
              <a:spcAft>
                <a:spcPts val="0"/>
              </a:spcAft>
            </a:pPr>
            <a:r>
              <a:rPr lang="en-US" b="1" i="1" dirty="0">
                <a:latin typeface="Times New Roman" panose="02020603050405020304" pitchFamily="18" charset="0"/>
                <a:cs typeface="Times New Roman" panose="02020603050405020304" pitchFamily="18" charset="0"/>
              </a:rPr>
              <a:t>Lặng lẽ Sa Pa</a:t>
            </a:r>
            <a:endParaRPr lang="en-US" b="1" i="1"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p:cNvSpPr/>
          <p:nvPr/>
        </p:nvSpPr>
        <p:spPr>
          <a:xfrm>
            <a:off x="786173" y="5342459"/>
            <a:ext cx="872475" cy="981423"/>
          </a:xfrm>
          <a:prstGeom prst="rect">
            <a:avLst/>
          </a:prstGeom>
        </p:spPr>
        <p:txBody>
          <a:bodyPr wrap="square">
            <a:spAutoFit/>
          </a:bodyPr>
          <a:lstStyle/>
          <a:p>
            <a:pPr>
              <a:lnSpc>
                <a:spcPct val="107000"/>
              </a:lnSpc>
              <a:spcAft>
                <a:spcPts val="0"/>
              </a:spcAft>
            </a:pPr>
            <a:r>
              <a:rPr lang="en-US" b="1" i="1" dirty="0">
                <a:latin typeface="Times New Roman" panose="02020603050405020304" pitchFamily="18" charset="0"/>
                <a:cs typeface="Times New Roman" panose="02020603050405020304" pitchFamily="18" charset="0"/>
              </a:rPr>
              <a:t>Chiếc lược ngà</a:t>
            </a:r>
            <a:endParaRPr lang="en-US" b="1" i="1"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 name="Picture 2" descr="Ảnh động Powerpoint CTU"/>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174456" y="19912"/>
            <a:ext cx="10001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23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arn(inVertic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circle(in)">
                                      <p:cBhvr>
                                        <p:cTn id="69" dur="2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ppt_x"/>
                                          </p:val>
                                        </p:tav>
                                        <p:tav tm="100000">
                                          <p:val>
                                            <p:strVal val="#ppt_x"/>
                                          </p:val>
                                        </p:tav>
                                      </p:tavLst>
                                    </p:anim>
                                    <p:anim calcmode="lin" valueType="num">
                                      <p:cBhvr additive="base">
                                        <p:cTn id="8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barn(inVertical)">
                                      <p:cBhvr>
                                        <p:cTn id="94" dur="500"/>
                                        <p:tgtEl>
                                          <p:spTgt spid="19"/>
                                        </p:tgtEl>
                                      </p:cBhvr>
                                    </p:animEffect>
                                  </p:childTnLst>
                                </p:cTn>
                              </p:par>
                            </p:childTnLst>
                          </p:cTn>
                        </p:par>
                      </p:childTnLst>
                    </p:cTn>
                  </p:par>
                  <p:par>
                    <p:cTn id="95" fill="hold">
                      <p:stCondLst>
                        <p:cond delay="indefinite"/>
                      </p:stCondLst>
                      <p:childTnLst>
                        <p:par>
                          <p:cTn id="96" fill="hold">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circle(in)">
                                      <p:cBhvr>
                                        <p:cTn id="99" dur="2000"/>
                                        <p:tgtEl>
                                          <p:spTgt spid="1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wipe(down)">
                                      <p:cBhvr>
                                        <p:cTn id="104" dur="500"/>
                                        <p:tgtEl>
                                          <p:spTgt spid="11"/>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grpId="0" nodeType="clickEffect">
                                  <p:stCondLst>
                                    <p:cond delay="0"/>
                                  </p:stCondLst>
                                  <p:childTnLst>
                                    <p:set>
                                      <p:cBhvr>
                                        <p:cTn id="108" dur="1" fill="hold">
                                          <p:stCondLst>
                                            <p:cond delay="0"/>
                                          </p:stCondLst>
                                        </p:cTn>
                                        <p:tgtEl>
                                          <p:spTgt spid="13"/>
                                        </p:tgtEl>
                                        <p:attrNameLst>
                                          <p:attrName>style.visibility</p:attrName>
                                        </p:attrNameLst>
                                      </p:cBhvr>
                                      <p:to>
                                        <p:strVal val="visible"/>
                                      </p:to>
                                    </p:set>
                                    <p:animEffect transition="in" filter="circle(in)">
                                      <p:cBhvr>
                                        <p:cTn id="10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op 10 Bài văn phân tích nhân vật ông Hai trong truyện ngắn &amp;quot;Làng&amp;quot; của Kim  Lân - Toplist.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31" y="3161211"/>
            <a:ext cx="3247800" cy="35008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oạn bài Lặng lẽ Sa Pa : 10 bài soạn Lặng Lẽ sa Pa ngắn đặc sắc nh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046" y="3161211"/>
            <a:ext cx="3853544" cy="35008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udio] Truyện ngắn Chiếc lược ngà – Nguyễn Quang Sáng | Ký ức tuổi th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034" y="3161211"/>
            <a:ext cx="3744866" cy="35008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444137" y="130629"/>
            <a:ext cx="10933613" cy="2455818"/>
          </a:xfrm>
          <a:prstGeom prst="rect">
            <a:avLst/>
          </a:prstGeom>
          <a:solidFill>
            <a:srgbClr val="FFFF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FF0000"/>
                </a:solidFill>
                <a:latin typeface="Times New Roman" panose="02020603050405020304" pitchFamily="18" charset="0"/>
                <a:cs typeface="Times New Roman" panose="02020603050405020304" pitchFamily="18" charset="0"/>
              </a:rPr>
              <a:t>Câu </a:t>
            </a:r>
            <a:r>
              <a:rPr lang="en-US" sz="2800" b="1" dirty="0" err="1">
                <a:solidFill>
                  <a:srgbClr val="FF0000"/>
                </a:solidFill>
                <a:latin typeface="Times New Roman" panose="02020603050405020304" pitchFamily="18" charset="0"/>
                <a:cs typeface="Times New Roman" panose="02020603050405020304" pitchFamily="18" charset="0"/>
              </a:rPr>
              <a:t>hỏi:Nêu</a:t>
            </a:r>
            <a:r>
              <a:rPr lang="en-US" sz="2800" b="1" dirty="0">
                <a:solidFill>
                  <a:srgbClr val="FF0000"/>
                </a:solidFill>
                <a:latin typeface="Times New Roman" panose="02020603050405020304" pitchFamily="18" charset="0"/>
                <a:cs typeface="Times New Roman" panose="02020603050405020304" pitchFamily="18" charset="0"/>
              </a:rPr>
              <a:t> tình huống truyện; ý nghĩa, vai trò của tình huống truyện và chủ đề của các tác phẩm đã học:</a:t>
            </a:r>
          </a:p>
          <a:p>
            <a:r>
              <a:rPr lang="en-US" sz="2400" b="1" dirty="0">
                <a:latin typeface="Times New Roman" panose="02020603050405020304" pitchFamily="18" charset="0"/>
                <a:cs typeface="Times New Roman" panose="02020603050405020304" pitchFamily="18" charset="0"/>
              </a:rPr>
              <a:t>+ “Làng” của tác giả Kim Lân</a:t>
            </a:r>
          </a:p>
          <a:p>
            <a:r>
              <a:rPr lang="en-US" sz="2400" b="1" dirty="0">
                <a:latin typeface="Times New Roman" panose="02020603050405020304" pitchFamily="18" charset="0"/>
                <a:cs typeface="Times New Roman" panose="02020603050405020304" pitchFamily="18" charset="0"/>
              </a:rPr>
              <a:t>+ “Lặng lẽ Sa Pa” của tác giả </a:t>
            </a:r>
            <a:r>
              <a:rPr lang="en-US" sz="2400" b="1" dirty="0" err="1">
                <a:latin typeface="Times New Roman" panose="02020603050405020304" pitchFamily="18" charset="0"/>
                <a:cs typeface="Times New Roman" panose="02020603050405020304" pitchFamily="18" charset="0"/>
              </a:rPr>
              <a:t>Nguyễn</a:t>
            </a:r>
            <a:r>
              <a:rPr lang="en-US" sz="2400" b="1" dirty="0">
                <a:latin typeface="Times New Roman" panose="02020603050405020304" pitchFamily="18" charset="0"/>
                <a:cs typeface="Times New Roman" panose="02020603050405020304" pitchFamily="18" charset="0"/>
              </a:rPr>
              <a:t> Thành Long</a:t>
            </a:r>
          </a:p>
          <a:p>
            <a:r>
              <a:rPr lang="en-US" sz="2400" b="1" dirty="0">
                <a:latin typeface="Times New Roman" panose="02020603050405020304" pitchFamily="18" charset="0"/>
                <a:cs typeface="Times New Roman" panose="02020603050405020304" pitchFamily="18" charset="0"/>
              </a:rPr>
              <a:t>+ “Chiếc lược ngà” của tác giả </a:t>
            </a:r>
            <a:r>
              <a:rPr lang="en-US" sz="2400" b="1" dirty="0" err="1">
                <a:latin typeface="Times New Roman" panose="02020603050405020304" pitchFamily="18" charset="0"/>
                <a:cs typeface="Times New Roman" panose="02020603050405020304" pitchFamily="18" charset="0"/>
              </a:rPr>
              <a:t>Nguyễn</a:t>
            </a:r>
            <a:r>
              <a:rPr lang="en-US" sz="2400" b="1" dirty="0">
                <a:latin typeface="Times New Roman" panose="02020603050405020304" pitchFamily="18" charset="0"/>
                <a:cs typeface="Times New Roman" panose="02020603050405020304" pitchFamily="18" charset="0"/>
              </a:rPr>
              <a:t> Quang Sáng</a:t>
            </a:r>
          </a:p>
        </p:txBody>
      </p:sp>
    </p:spTree>
    <p:extLst>
      <p:ext uri="{BB962C8B-B14F-4D97-AF65-F5344CB8AC3E}">
        <p14:creationId xmlns:p14="http://schemas.microsoft.com/office/powerpoint/2010/main" val="59817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TotalTime>
  <Words>1652</Words>
  <Application>Microsoft Office PowerPoint</Application>
  <PresentationFormat>Widescreen</PresentationFormat>
  <Paragraphs>179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Times New Roman</vt:lpstr>
      <vt:lpstr>Wingdings</vt:lpstr>
      <vt:lpstr>Office Theme</vt:lpstr>
      <vt:lpstr>PowerPoint Presentation</vt:lpstr>
      <vt:lpstr>PowerPoint Presentation</vt:lpstr>
      <vt:lpstr>ÔN TẬP THƠ, TRUYỆN HIỆN ĐẠI</vt:lpstr>
      <vt:lpstr>ÔN TẬP THƠ, TRUYỆN HIỆN ĐẠI</vt:lpstr>
      <vt:lpstr>PowerPoint Presentation</vt:lpstr>
      <vt:lpstr>PowerPoint Presentation</vt:lpstr>
      <vt:lpstr>ÔN TẬP THƠ, TRUYỆN HIỆN ĐẠI</vt:lpstr>
      <vt:lpstr>PowerPoint Presentation</vt:lpstr>
      <vt:lpstr>PowerPoint Presentation</vt:lpstr>
      <vt:lpstr>HS thực hiện phiếu học tập</vt:lpstr>
      <vt:lpstr>PowerPoint Presentation</vt:lpstr>
      <vt:lpstr>PowerPoint Presentation</vt:lpstr>
      <vt:lpstr>PowerPoint Presentation</vt:lpstr>
      <vt:lpstr>PowerPoint Presentation</vt:lpstr>
      <vt:lpstr>IV. Luyện tập- Vận dụng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43</cp:revision>
  <dcterms:created xsi:type="dcterms:W3CDTF">2021-11-01T06:57:28Z</dcterms:created>
  <dcterms:modified xsi:type="dcterms:W3CDTF">2021-11-29T01:35:57Z</dcterms:modified>
</cp:coreProperties>
</file>